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322" r:id="rId2"/>
    <p:sldId id="329" r:id="rId3"/>
    <p:sldId id="330" r:id="rId4"/>
    <p:sldId id="331" r:id="rId5"/>
    <p:sldId id="348" r:id="rId6"/>
    <p:sldId id="332" r:id="rId7"/>
    <p:sldId id="334" r:id="rId8"/>
    <p:sldId id="349" r:id="rId9"/>
    <p:sldId id="350" r:id="rId10"/>
    <p:sldId id="353" r:id="rId11"/>
    <p:sldId id="336" r:id="rId12"/>
    <p:sldId id="354" r:id="rId13"/>
    <p:sldId id="338" r:id="rId14"/>
    <p:sldId id="339" r:id="rId15"/>
    <p:sldId id="340" r:id="rId16"/>
    <p:sldId id="341" r:id="rId17"/>
    <p:sldId id="347" r:id="rId18"/>
    <p:sldId id="342" r:id="rId19"/>
    <p:sldId id="351" r:id="rId20"/>
    <p:sldId id="352" r:id="rId21"/>
    <p:sldId id="343" r:id="rId22"/>
    <p:sldId id="344" r:id="rId23"/>
    <p:sldId id="345" r:id="rId24"/>
    <p:sldId id="346" r:id="rId25"/>
  </p:sldIdLst>
  <p:sldSz cx="9144000" cy="6858000" type="screen4x3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userDrawn="1">
          <p15:clr>
            <a:srgbClr val="A4A3A4"/>
          </p15:clr>
        </p15:guide>
        <p15:guide id="2" pos="575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851"/>
    <a:srgbClr val="053139"/>
    <a:srgbClr val="ED8800"/>
    <a:srgbClr val="00A3AD"/>
    <a:srgbClr val="FFFFFF"/>
    <a:srgbClr val="004E40"/>
    <a:srgbClr val="275D38"/>
    <a:srgbClr val="000000"/>
    <a:srgbClr val="C90026"/>
    <a:srgbClr val="DA188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804" autoAdjust="0"/>
    <p:restoredTop sz="95588" autoAdjust="0"/>
  </p:normalViewPr>
  <p:slideViewPr>
    <p:cSldViewPr snapToGrid="0" snapToObjects="1" showGuides="1">
      <p:cViewPr varScale="1">
        <p:scale>
          <a:sx n="100" d="100"/>
          <a:sy n="100" d="100"/>
        </p:scale>
        <p:origin x="1104" y="176"/>
      </p:cViewPr>
      <p:guideLst>
        <p:guide orient="horz"/>
        <p:guide pos="5759"/>
      </p:guideLst>
    </p:cSldViewPr>
  </p:slideViewPr>
  <p:outlineViewPr>
    <p:cViewPr>
      <p:scale>
        <a:sx n="33" d="100"/>
        <a:sy n="33" d="100"/>
      </p:scale>
      <p:origin x="0" y="-11595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88" d="100"/>
          <a:sy n="88" d="100"/>
        </p:scale>
        <p:origin x="215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291D103-9754-6D42-8166-C01DEB91BBDE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39DCF61A-0A64-7340-A715-5DF9E9A51016}">
      <dgm:prSet phldrT="[Text]"/>
      <dgm:spPr/>
      <dgm:t>
        <a:bodyPr/>
        <a:lstStyle/>
        <a:p>
          <a:pPr algn="ctr"/>
          <a:r>
            <a:rPr lang="en-GB" dirty="0" err="1"/>
            <a:t>Preprocesamiento</a:t>
          </a:r>
          <a:r>
            <a:rPr lang="en-GB" dirty="0"/>
            <a:t> de las </a:t>
          </a:r>
          <a:r>
            <a:rPr lang="en-GB" dirty="0" err="1"/>
            <a:t>imágenes</a:t>
          </a:r>
          <a:endParaRPr lang="en-GB" dirty="0"/>
        </a:p>
      </dgm:t>
    </dgm:pt>
    <dgm:pt modelId="{0E4E0CDF-95B4-DA42-BAF4-76137768C02E}" type="parTrans" cxnId="{A8468B13-5D58-9448-BDC8-2DFBB67F7D89}">
      <dgm:prSet/>
      <dgm:spPr/>
      <dgm:t>
        <a:bodyPr/>
        <a:lstStyle/>
        <a:p>
          <a:pPr algn="ctr"/>
          <a:endParaRPr lang="en-GB"/>
        </a:p>
      </dgm:t>
    </dgm:pt>
    <dgm:pt modelId="{FB8A5A10-6ED4-B648-8FC8-9CAE9BC84FEF}" type="sibTrans" cxnId="{A8468B13-5D58-9448-BDC8-2DFBB67F7D89}">
      <dgm:prSet/>
      <dgm:spPr/>
      <dgm:t>
        <a:bodyPr/>
        <a:lstStyle/>
        <a:p>
          <a:pPr algn="ctr"/>
          <a:endParaRPr lang="en-GB"/>
        </a:p>
      </dgm:t>
    </dgm:pt>
    <dgm:pt modelId="{6D2EBBF0-2D31-CE4E-83EE-41DCA7ACA532}">
      <dgm:prSet phldrT="[Text]"/>
      <dgm:spPr/>
      <dgm:t>
        <a:bodyPr/>
        <a:lstStyle/>
        <a:p>
          <a:pPr algn="ctr"/>
          <a:r>
            <a:rPr lang="en-GB"/>
            <a:t>Segmentación</a:t>
          </a:r>
        </a:p>
      </dgm:t>
    </dgm:pt>
    <dgm:pt modelId="{820E9F9D-2B22-2047-AD1C-CC55983124F5}" type="parTrans" cxnId="{474498D7-A555-FE41-A4D0-8CEBA59B69F5}">
      <dgm:prSet/>
      <dgm:spPr/>
      <dgm:t>
        <a:bodyPr/>
        <a:lstStyle/>
        <a:p>
          <a:pPr algn="ctr"/>
          <a:endParaRPr lang="en-GB"/>
        </a:p>
      </dgm:t>
    </dgm:pt>
    <dgm:pt modelId="{8F397E9B-310F-004B-8DC2-1EF67C906046}" type="sibTrans" cxnId="{474498D7-A555-FE41-A4D0-8CEBA59B69F5}">
      <dgm:prSet/>
      <dgm:spPr/>
      <dgm:t>
        <a:bodyPr/>
        <a:lstStyle/>
        <a:p>
          <a:pPr algn="ctr"/>
          <a:endParaRPr lang="en-GB"/>
        </a:p>
      </dgm:t>
    </dgm:pt>
    <dgm:pt modelId="{C9BD5AE6-A093-1846-8248-E8B98CD1E48E}">
      <dgm:prSet/>
      <dgm:spPr/>
      <dgm:t>
        <a:bodyPr/>
        <a:lstStyle/>
        <a:p>
          <a:pPr algn="ctr"/>
          <a:r>
            <a:rPr lang="en-GB" dirty="0" err="1"/>
            <a:t>Extracción</a:t>
          </a:r>
          <a:r>
            <a:rPr lang="en-GB" dirty="0"/>
            <a:t> de </a:t>
          </a:r>
          <a:r>
            <a:rPr lang="en-GB" dirty="0" err="1"/>
            <a:t>características</a:t>
          </a:r>
          <a:endParaRPr lang="en-GB" dirty="0"/>
        </a:p>
      </dgm:t>
    </dgm:pt>
    <dgm:pt modelId="{12FDB58C-5DD8-754E-A1F2-E6B37B96BDF6}" type="parTrans" cxnId="{7786B9D7-E97E-2F44-85DB-98D393BB4719}">
      <dgm:prSet/>
      <dgm:spPr/>
      <dgm:t>
        <a:bodyPr/>
        <a:lstStyle/>
        <a:p>
          <a:pPr algn="ctr"/>
          <a:endParaRPr lang="en-GB"/>
        </a:p>
      </dgm:t>
    </dgm:pt>
    <dgm:pt modelId="{EED96FA3-E2BB-B44A-8DAD-7456BEA6705E}" type="sibTrans" cxnId="{7786B9D7-E97E-2F44-85DB-98D393BB4719}">
      <dgm:prSet/>
      <dgm:spPr/>
      <dgm:t>
        <a:bodyPr/>
        <a:lstStyle/>
        <a:p>
          <a:pPr algn="ctr"/>
          <a:endParaRPr lang="en-GB"/>
        </a:p>
      </dgm:t>
    </dgm:pt>
    <dgm:pt modelId="{425D427F-71A3-254A-B608-00DFD3DED2B6}">
      <dgm:prSet/>
      <dgm:spPr/>
      <dgm:t>
        <a:bodyPr/>
        <a:lstStyle/>
        <a:p>
          <a:pPr algn="ctr"/>
          <a:r>
            <a:rPr lang="en-GB"/>
            <a:t>Introducción de datos plobacionales</a:t>
          </a:r>
        </a:p>
      </dgm:t>
    </dgm:pt>
    <dgm:pt modelId="{39D5F193-B019-F842-9AAB-AB6FC5DB3C73}" type="parTrans" cxnId="{C353EE76-5DCB-7A49-B8A7-DF6FEF1E4352}">
      <dgm:prSet/>
      <dgm:spPr/>
      <dgm:t>
        <a:bodyPr/>
        <a:lstStyle/>
        <a:p>
          <a:pPr algn="ctr"/>
          <a:endParaRPr lang="en-GB"/>
        </a:p>
      </dgm:t>
    </dgm:pt>
    <dgm:pt modelId="{99133A0E-6325-E749-8AE4-C3894BFBC2E4}" type="sibTrans" cxnId="{C353EE76-5DCB-7A49-B8A7-DF6FEF1E4352}">
      <dgm:prSet/>
      <dgm:spPr/>
      <dgm:t>
        <a:bodyPr/>
        <a:lstStyle/>
        <a:p>
          <a:pPr algn="ctr"/>
          <a:endParaRPr lang="en-GB"/>
        </a:p>
      </dgm:t>
    </dgm:pt>
    <dgm:pt modelId="{CA54B458-5177-F540-B6AF-C60C739B1B35}">
      <dgm:prSet/>
      <dgm:spPr/>
      <dgm:t>
        <a:bodyPr/>
        <a:lstStyle/>
        <a:p>
          <a:pPr algn="ctr"/>
          <a:r>
            <a:rPr lang="en-GB"/>
            <a:t>Creación y validación del modelo</a:t>
          </a:r>
        </a:p>
      </dgm:t>
    </dgm:pt>
    <dgm:pt modelId="{AACA1932-1759-7B47-909E-29A07A275E5A}" type="parTrans" cxnId="{694DA0DC-6137-A344-9B3E-B315F8D09E69}">
      <dgm:prSet/>
      <dgm:spPr/>
      <dgm:t>
        <a:bodyPr/>
        <a:lstStyle/>
        <a:p>
          <a:pPr algn="ctr"/>
          <a:endParaRPr lang="en-GB"/>
        </a:p>
      </dgm:t>
    </dgm:pt>
    <dgm:pt modelId="{F5A3D750-0496-A141-AE43-2F3CDFDA68C2}" type="sibTrans" cxnId="{694DA0DC-6137-A344-9B3E-B315F8D09E69}">
      <dgm:prSet/>
      <dgm:spPr/>
      <dgm:t>
        <a:bodyPr/>
        <a:lstStyle/>
        <a:p>
          <a:pPr algn="ctr"/>
          <a:endParaRPr lang="en-GB"/>
        </a:p>
      </dgm:t>
    </dgm:pt>
    <dgm:pt modelId="{2502029D-4C1A-3A48-A66E-23BACFCEB486}" type="pres">
      <dgm:prSet presAssocID="{9291D103-9754-6D42-8166-C01DEB91BBDE}" presName="Name0" presStyleCnt="0">
        <dgm:presLayoutVars>
          <dgm:dir/>
          <dgm:animLvl val="lvl"/>
          <dgm:resizeHandles val="exact"/>
        </dgm:presLayoutVars>
      </dgm:prSet>
      <dgm:spPr/>
    </dgm:pt>
    <dgm:pt modelId="{F7C3DB96-C7BA-5C4B-9209-A51A50FB12E4}" type="pres">
      <dgm:prSet presAssocID="{39DCF61A-0A64-7340-A715-5DF9E9A51016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1A0A0156-7658-8B4C-A4D4-3AE9D50F7F2A}" type="pres">
      <dgm:prSet presAssocID="{FB8A5A10-6ED4-B648-8FC8-9CAE9BC84FEF}" presName="parTxOnlySpace" presStyleCnt="0"/>
      <dgm:spPr/>
    </dgm:pt>
    <dgm:pt modelId="{4A68A779-3C18-0D42-B313-90FA077A014B}" type="pres">
      <dgm:prSet presAssocID="{6D2EBBF0-2D31-CE4E-83EE-41DCA7ACA532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F972BF75-143B-0845-A3C4-CFC34E1A8B08}" type="pres">
      <dgm:prSet presAssocID="{8F397E9B-310F-004B-8DC2-1EF67C906046}" presName="parTxOnlySpace" presStyleCnt="0"/>
      <dgm:spPr/>
    </dgm:pt>
    <dgm:pt modelId="{D4F7A74B-3376-874D-82C2-66976D6613B8}" type="pres">
      <dgm:prSet presAssocID="{C9BD5AE6-A093-1846-8248-E8B98CD1E48E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5E72854A-C50F-224C-A805-C9CF8FDAA4B4}" type="pres">
      <dgm:prSet presAssocID="{EED96FA3-E2BB-B44A-8DAD-7456BEA6705E}" presName="parTxOnlySpace" presStyleCnt="0"/>
      <dgm:spPr/>
    </dgm:pt>
    <dgm:pt modelId="{CDBD4883-2E06-4040-A5CF-CF7396A896C6}" type="pres">
      <dgm:prSet presAssocID="{425D427F-71A3-254A-B608-00DFD3DED2B6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8EF6C1DB-A1DD-174F-88BA-B527D6DA42EF}" type="pres">
      <dgm:prSet presAssocID="{99133A0E-6325-E749-8AE4-C3894BFBC2E4}" presName="parTxOnlySpace" presStyleCnt="0"/>
      <dgm:spPr/>
    </dgm:pt>
    <dgm:pt modelId="{79CA1C81-A23D-6342-A53A-3D6594A47071}" type="pres">
      <dgm:prSet presAssocID="{CA54B458-5177-F540-B6AF-C60C739B1B35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CFE8B90F-B53A-674A-A770-938628E54D19}" type="presOf" srcId="{39DCF61A-0A64-7340-A715-5DF9E9A51016}" destId="{F7C3DB96-C7BA-5C4B-9209-A51A50FB12E4}" srcOrd="0" destOrd="0" presId="urn:microsoft.com/office/officeart/2005/8/layout/chevron1"/>
    <dgm:cxn modelId="{A8468B13-5D58-9448-BDC8-2DFBB67F7D89}" srcId="{9291D103-9754-6D42-8166-C01DEB91BBDE}" destId="{39DCF61A-0A64-7340-A715-5DF9E9A51016}" srcOrd="0" destOrd="0" parTransId="{0E4E0CDF-95B4-DA42-BAF4-76137768C02E}" sibTransId="{FB8A5A10-6ED4-B648-8FC8-9CAE9BC84FEF}"/>
    <dgm:cxn modelId="{CB403C1F-F864-7549-9001-09371DC0B901}" type="presOf" srcId="{9291D103-9754-6D42-8166-C01DEB91BBDE}" destId="{2502029D-4C1A-3A48-A66E-23BACFCEB486}" srcOrd="0" destOrd="0" presId="urn:microsoft.com/office/officeart/2005/8/layout/chevron1"/>
    <dgm:cxn modelId="{67395D29-E6E9-C944-827B-42A768F65C54}" type="presOf" srcId="{425D427F-71A3-254A-B608-00DFD3DED2B6}" destId="{CDBD4883-2E06-4040-A5CF-CF7396A896C6}" srcOrd="0" destOrd="0" presId="urn:microsoft.com/office/officeart/2005/8/layout/chevron1"/>
    <dgm:cxn modelId="{2B74F566-183C-B347-97DA-CC894C3EF1B9}" type="presOf" srcId="{CA54B458-5177-F540-B6AF-C60C739B1B35}" destId="{79CA1C81-A23D-6342-A53A-3D6594A47071}" srcOrd="0" destOrd="0" presId="urn:microsoft.com/office/officeart/2005/8/layout/chevron1"/>
    <dgm:cxn modelId="{C353EE76-5DCB-7A49-B8A7-DF6FEF1E4352}" srcId="{9291D103-9754-6D42-8166-C01DEB91BBDE}" destId="{425D427F-71A3-254A-B608-00DFD3DED2B6}" srcOrd="3" destOrd="0" parTransId="{39D5F193-B019-F842-9AAB-AB6FC5DB3C73}" sibTransId="{99133A0E-6325-E749-8AE4-C3894BFBC2E4}"/>
    <dgm:cxn modelId="{2EB6BF9C-6AD3-3B49-9B52-12611CE76466}" type="presOf" srcId="{C9BD5AE6-A093-1846-8248-E8B98CD1E48E}" destId="{D4F7A74B-3376-874D-82C2-66976D6613B8}" srcOrd="0" destOrd="0" presId="urn:microsoft.com/office/officeart/2005/8/layout/chevron1"/>
    <dgm:cxn modelId="{CB5C74A0-0C8E-7C4D-926D-C02B7990332F}" type="presOf" srcId="{6D2EBBF0-2D31-CE4E-83EE-41DCA7ACA532}" destId="{4A68A779-3C18-0D42-B313-90FA077A014B}" srcOrd="0" destOrd="0" presId="urn:microsoft.com/office/officeart/2005/8/layout/chevron1"/>
    <dgm:cxn modelId="{474498D7-A555-FE41-A4D0-8CEBA59B69F5}" srcId="{9291D103-9754-6D42-8166-C01DEB91BBDE}" destId="{6D2EBBF0-2D31-CE4E-83EE-41DCA7ACA532}" srcOrd="1" destOrd="0" parTransId="{820E9F9D-2B22-2047-AD1C-CC55983124F5}" sibTransId="{8F397E9B-310F-004B-8DC2-1EF67C906046}"/>
    <dgm:cxn modelId="{7786B9D7-E97E-2F44-85DB-98D393BB4719}" srcId="{9291D103-9754-6D42-8166-C01DEB91BBDE}" destId="{C9BD5AE6-A093-1846-8248-E8B98CD1E48E}" srcOrd="2" destOrd="0" parTransId="{12FDB58C-5DD8-754E-A1F2-E6B37B96BDF6}" sibTransId="{EED96FA3-E2BB-B44A-8DAD-7456BEA6705E}"/>
    <dgm:cxn modelId="{694DA0DC-6137-A344-9B3E-B315F8D09E69}" srcId="{9291D103-9754-6D42-8166-C01DEB91BBDE}" destId="{CA54B458-5177-F540-B6AF-C60C739B1B35}" srcOrd="4" destOrd="0" parTransId="{AACA1932-1759-7B47-909E-29A07A275E5A}" sibTransId="{F5A3D750-0496-A141-AE43-2F3CDFDA68C2}"/>
    <dgm:cxn modelId="{1439E280-2671-A044-9FB6-356939B6B5AC}" type="presParOf" srcId="{2502029D-4C1A-3A48-A66E-23BACFCEB486}" destId="{F7C3DB96-C7BA-5C4B-9209-A51A50FB12E4}" srcOrd="0" destOrd="0" presId="urn:microsoft.com/office/officeart/2005/8/layout/chevron1"/>
    <dgm:cxn modelId="{9D479C29-079D-8E48-BE29-64FED2B7466F}" type="presParOf" srcId="{2502029D-4C1A-3A48-A66E-23BACFCEB486}" destId="{1A0A0156-7658-8B4C-A4D4-3AE9D50F7F2A}" srcOrd="1" destOrd="0" presId="urn:microsoft.com/office/officeart/2005/8/layout/chevron1"/>
    <dgm:cxn modelId="{3623D7D3-07BC-D34E-8EAC-F59B1F899DE3}" type="presParOf" srcId="{2502029D-4C1A-3A48-A66E-23BACFCEB486}" destId="{4A68A779-3C18-0D42-B313-90FA077A014B}" srcOrd="2" destOrd="0" presId="urn:microsoft.com/office/officeart/2005/8/layout/chevron1"/>
    <dgm:cxn modelId="{495F01DB-9FB0-654A-9461-3D0443D9C8B1}" type="presParOf" srcId="{2502029D-4C1A-3A48-A66E-23BACFCEB486}" destId="{F972BF75-143B-0845-A3C4-CFC34E1A8B08}" srcOrd="3" destOrd="0" presId="urn:microsoft.com/office/officeart/2005/8/layout/chevron1"/>
    <dgm:cxn modelId="{5DD613B6-511F-9343-AD96-BC8B6140552B}" type="presParOf" srcId="{2502029D-4C1A-3A48-A66E-23BACFCEB486}" destId="{D4F7A74B-3376-874D-82C2-66976D6613B8}" srcOrd="4" destOrd="0" presId="urn:microsoft.com/office/officeart/2005/8/layout/chevron1"/>
    <dgm:cxn modelId="{BD76B11B-1773-0547-A377-9543354BB74F}" type="presParOf" srcId="{2502029D-4C1A-3A48-A66E-23BACFCEB486}" destId="{5E72854A-C50F-224C-A805-C9CF8FDAA4B4}" srcOrd="5" destOrd="0" presId="urn:microsoft.com/office/officeart/2005/8/layout/chevron1"/>
    <dgm:cxn modelId="{091B58DE-B72A-FC4D-A6C8-3C30BFEB9030}" type="presParOf" srcId="{2502029D-4C1A-3A48-A66E-23BACFCEB486}" destId="{CDBD4883-2E06-4040-A5CF-CF7396A896C6}" srcOrd="6" destOrd="0" presId="urn:microsoft.com/office/officeart/2005/8/layout/chevron1"/>
    <dgm:cxn modelId="{4E68B047-D172-0E43-9E08-C3EA6B4FCD2B}" type="presParOf" srcId="{2502029D-4C1A-3A48-A66E-23BACFCEB486}" destId="{8EF6C1DB-A1DD-174F-88BA-B527D6DA42EF}" srcOrd="7" destOrd="0" presId="urn:microsoft.com/office/officeart/2005/8/layout/chevron1"/>
    <dgm:cxn modelId="{1A139423-5EF8-3B4E-921C-667A7C162909}" type="presParOf" srcId="{2502029D-4C1A-3A48-A66E-23BACFCEB486}" destId="{79CA1C81-A23D-6342-A53A-3D6594A47071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C3DB96-C7BA-5C4B-9209-A51A50FB12E4}">
      <dsp:nvSpPr>
        <dsp:cNvPr id="0" name=""/>
        <dsp:cNvSpPr/>
      </dsp:nvSpPr>
      <dsp:spPr>
        <a:xfrm>
          <a:off x="1910" y="486998"/>
          <a:ext cx="1700684" cy="68027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 err="1"/>
            <a:t>Preprocesamiento</a:t>
          </a:r>
          <a:r>
            <a:rPr lang="en-GB" sz="1000" kern="1200" dirty="0"/>
            <a:t> de las </a:t>
          </a:r>
          <a:r>
            <a:rPr lang="en-GB" sz="1000" kern="1200" dirty="0" err="1"/>
            <a:t>imágenes</a:t>
          </a:r>
          <a:endParaRPr lang="en-GB" sz="1000" kern="1200" dirty="0"/>
        </a:p>
      </dsp:txBody>
      <dsp:txXfrm>
        <a:off x="342047" y="486998"/>
        <a:ext cx="1020411" cy="680273"/>
      </dsp:txXfrm>
    </dsp:sp>
    <dsp:sp modelId="{4A68A779-3C18-0D42-B313-90FA077A014B}">
      <dsp:nvSpPr>
        <dsp:cNvPr id="0" name=""/>
        <dsp:cNvSpPr/>
      </dsp:nvSpPr>
      <dsp:spPr>
        <a:xfrm>
          <a:off x="1532526" y="486998"/>
          <a:ext cx="1700684" cy="68027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/>
            <a:t>Segmentación</a:t>
          </a:r>
        </a:p>
      </dsp:txBody>
      <dsp:txXfrm>
        <a:off x="1872663" y="486998"/>
        <a:ext cx="1020411" cy="680273"/>
      </dsp:txXfrm>
    </dsp:sp>
    <dsp:sp modelId="{D4F7A74B-3376-874D-82C2-66976D6613B8}">
      <dsp:nvSpPr>
        <dsp:cNvPr id="0" name=""/>
        <dsp:cNvSpPr/>
      </dsp:nvSpPr>
      <dsp:spPr>
        <a:xfrm>
          <a:off x="3063142" y="486998"/>
          <a:ext cx="1700684" cy="68027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 err="1"/>
            <a:t>Extracción</a:t>
          </a:r>
          <a:r>
            <a:rPr lang="en-GB" sz="1000" kern="1200" dirty="0"/>
            <a:t> de </a:t>
          </a:r>
          <a:r>
            <a:rPr lang="en-GB" sz="1000" kern="1200" dirty="0" err="1"/>
            <a:t>características</a:t>
          </a:r>
          <a:endParaRPr lang="en-GB" sz="1000" kern="1200" dirty="0"/>
        </a:p>
      </dsp:txBody>
      <dsp:txXfrm>
        <a:off x="3403279" y="486998"/>
        <a:ext cx="1020411" cy="680273"/>
      </dsp:txXfrm>
    </dsp:sp>
    <dsp:sp modelId="{CDBD4883-2E06-4040-A5CF-CF7396A896C6}">
      <dsp:nvSpPr>
        <dsp:cNvPr id="0" name=""/>
        <dsp:cNvSpPr/>
      </dsp:nvSpPr>
      <dsp:spPr>
        <a:xfrm>
          <a:off x="4593758" y="486998"/>
          <a:ext cx="1700684" cy="68027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/>
            <a:t>Introducción de datos plobacionales</a:t>
          </a:r>
        </a:p>
      </dsp:txBody>
      <dsp:txXfrm>
        <a:off x="4933895" y="486998"/>
        <a:ext cx="1020411" cy="680273"/>
      </dsp:txXfrm>
    </dsp:sp>
    <dsp:sp modelId="{79CA1C81-A23D-6342-A53A-3D6594A47071}">
      <dsp:nvSpPr>
        <dsp:cNvPr id="0" name=""/>
        <dsp:cNvSpPr/>
      </dsp:nvSpPr>
      <dsp:spPr>
        <a:xfrm>
          <a:off x="6124374" y="486998"/>
          <a:ext cx="1700684" cy="68027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/>
            <a:t>Creación y validación del modelo</a:t>
          </a:r>
        </a:p>
      </dsp:txBody>
      <dsp:txXfrm>
        <a:off x="6464511" y="486998"/>
        <a:ext cx="1020411" cy="68027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2F9ED7-D9DF-9B4A-A1AC-9FBF0C9B1C8E}" type="datetime1">
              <a:rPr lang="es-ES" smtClean="0"/>
              <a:t>25/1/21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9381E0-5EA1-A741-8E0F-979B987291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462174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DC53B6-CB23-B545-A702-0812837A95EA}" type="datetime1">
              <a:rPr lang="es-ES" smtClean="0"/>
              <a:t>25/1/21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BC7D51-4C89-E346-BC52-B4E8590D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575759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BC7D51-4C89-E346-BC52-B4E8590D3FF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9587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BC7D51-4C89-E346-BC52-B4E8590D3FF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359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3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1 - Eskol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37" y="0"/>
            <a:ext cx="1830016" cy="1673157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702"/>
          <a:stretch/>
        </p:blipFill>
        <p:spPr>
          <a:xfrm rot="10800000">
            <a:off x="71336" y="4712421"/>
            <a:ext cx="5019110" cy="2277316"/>
          </a:xfrm>
          <a:prstGeom prst="rect">
            <a:avLst/>
          </a:prstGeom>
        </p:spPr>
      </p:pic>
      <p:pic>
        <p:nvPicPr>
          <p:cNvPr id="6" name="Imagen 5" descr="adasdasd.png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570" r="32820"/>
          <a:stretch/>
        </p:blipFill>
        <p:spPr>
          <a:xfrm rot="10800000">
            <a:off x="-3" y="613372"/>
            <a:ext cx="9809599" cy="6376364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25549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25549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chemeClr val="accent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36005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1 - M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7092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2D72A43D-7419-4C41-A920-C6E38643746D}" type="datetime3">
              <a:rPr lang="es-ES_tradnl" smtClean="0"/>
              <a:pPr/>
              <a:t>25.1.2021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10077" y="6460528"/>
            <a:ext cx="1111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E1AFCC-F5D5-2E44-8A1E-A25686327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0831EFA9-70A5-5243-AF18-1C79AB9D8FC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9779" y="-8238"/>
            <a:ext cx="1085983" cy="78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0694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1 - Profesionalentzako Prestakuntz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7092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2D72A43D-7419-4C41-A920-C6E38643746D}" type="datetime3">
              <a:rPr lang="es-ES_tradnl" smtClean="0"/>
              <a:pPr/>
              <a:t>25.1.2021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10077" y="6460528"/>
            <a:ext cx="1111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E1AFCC-F5D5-2E44-8A1E-A25686327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0831EFA9-70A5-5243-AF18-1C79AB9D8FC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1362" y="0"/>
            <a:ext cx="1163878" cy="1042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5081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2 - Eskol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051B10C-2937-EF49-B2B2-FDE1E3A46A2D}" type="datetime3">
              <a:rPr lang="es-ES_tradnl" smtClean="0"/>
              <a:t>25.1.2021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4">
            <a:extLst>
              <a:ext uri="{FF2B5EF4-FFF2-40B4-BE49-F238E27FC236}">
                <a16:creationId xmlns:a16="http://schemas.microsoft.com/office/drawing/2014/main" id="{00D15E21-D2CF-1240-9C1C-EE2BBCF2DFB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401D28-75B5-FC4C-A926-0D97A7D67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12" name="Imagen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3343" y="-20882"/>
            <a:ext cx="1140768" cy="1042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4402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2 - MU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051B10C-2937-EF49-B2B2-FDE1E3A46A2D}" type="datetime3">
              <a:rPr lang="es-ES_tradnl" smtClean="0"/>
              <a:t>25.1.2021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4">
            <a:extLst>
              <a:ext uri="{FF2B5EF4-FFF2-40B4-BE49-F238E27FC236}">
                <a16:creationId xmlns:a16="http://schemas.microsoft.com/office/drawing/2014/main" id="{00D15E21-D2CF-1240-9C1C-EE2BBCF2DFB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401D28-75B5-FC4C-A926-0D97A7D67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6096" y="-3526"/>
            <a:ext cx="1094279" cy="786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0554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2 - Profesionalentzako Prestakuntz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051B10C-2937-EF49-B2B2-FDE1E3A46A2D}" type="datetime3">
              <a:rPr lang="es-ES_tradnl" smtClean="0"/>
              <a:t>25.1.2021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4">
            <a:extLst>
              <a:ext uri="{FF2B5EF4-FFF2-40B4-BE49-F238E27FC236}">
                <a16:creationId xmlns:a16="http://schemas.microsoft.com/office/drawing/2014/main" id="{00D15E21-D2CF-1240-9C1C-EE2BBCF2DFB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401D28-75B5-FC4C-A926-0D97A7D67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32" y="472037"/>
            <a:ext cx="7600813" cy="428157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2845" y="0"/>
            <a:ext cx="1116836" cy="1000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7168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3 - Eskola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DCE5B6F-4229-BD47-9F49-CE071C120013}" type="datetime3">
              <a:rPr lang="es-ES_tradnl" smtClean="0"/>
              <a:t>25.1.2021</a:t>
            </a:fld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14">
            <a:extLst>
              <a:ext uri="{FF2B5EF4-FFF2-40B4-BE49-F238E27FC236}">
                <a16:creationId xmlns:a16="http://schemas.microsoft.com/office/drawing/2014/main" id="{95BF4BF0-1531-0D46-A693-444EF856325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buClr>
                <a:srgbClr val="004851"/>
              </a:buClr>
              <a:defRPr>
                <a:solidFill>
                  <a:schemeClr val="bg1"/>
                </a:solidFill>
              </a:defRPr>
            </a:lvl1pPr>
            <a:lvl2pPr>
              <a:buClr>
                <a:srgbClr val="004851"/>
              </a:buClr>
              <a:defRPr>
                <a:solidFill>
                  <a:schemeClr val="bg1"/>
                </a:solidFill>
              </a:defRPr>
            </a:lvl2pPr>
            <a:lvl3pPr>
              <a:buClr>
                <a:srgbClr val="004851"/>
              </a:buClr>
              <a:defRPr>
                <a:solidFill>
                  <a:schemeClr val="bg1"/>
                </a:solidFill>
              </a:defRPr>
            </a:lvl3pPr>
            <a:lvl4pPr>
              <a:buClr>
                <a:srgbClr val="004851"/>
              </a:buClr>
              <a:defRPr>
                <a:solidFill>
                  <a:schemeClr val="bg1"/>
                </a:solidFill>
              </a:defRPr>
            </a:lvl4pPr>
            <a:lvl5pPr>
              <a:buClr>
                <a:srgbClr val="00485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718D01-A768-EC4B-B724-CFE88E2E2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3343" y="-20882"/>
            <a:ext cx="1140768" cy="1042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2039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3 - MU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DCE5B6F-4229-BD47-9F49-CE071C120013}" type="datetime3">
              <a:rPr lang="es-ES_tradnl" smtClean="0"/>
              <a:t>25.1.2021</a:t>
            </a:fld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14">
            <a:extLst>
              <a:ext uri="{FF2B5EF4-FFF2-40B4-BE49-F238E27FC236}">
                <a16:creationId xmlns:a16="http://schemas.microsoft.com/office/drawing/2014/main" id="{95BF4BF0-1531-0D46-A693-444EF856325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buClr>
                <a:srgbClr val="004851"/>
              </a:buClr>
              <a:defRPr>
                <a:solidFill>
                  <a:schemeClr val="bg1"/>
                </a:solidFill>
              </a:defRPr>
            </a:lvl1pPr>
            <a:lvl2pPr>
              <a:buClr>
                <a:srgbClr val="004851"/>
              </a:buClr>
              <a:defRPr>
                <a:solidFill>
                  <a:schemeClr val="bg1"/>
                </a:solidFill>
              </a:defRPr>
            </a:lvl2pPr>
            <a:lvl3pPr>
              <a:buClr>
                <a:srgbClr val="004851"/>
              </a:buClr>
              <a:defRPr>
                <a:solidFill>
                  <a:schemeClr val="bg1"/>
                </a:solidFill>
              </a:defRPr>
            </a:lvl3pPr>
            <a:lvl4pPr>
              <a:buClr>
                <a:srgbClr val="004851"/>
              </a:buClr>
              <a:defRPr>
                <a:solidFill>
                  <a:schemeClr val="bg1"/>
                </a:solidFill>
              </a:defRPr>
            </a:lvl4pPr>
            <a:lvl5pPr>
              <a:buClr>
                <a:srgbClr val="00485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718D01-A768-EC4B-B724-CFE88E2E2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6096" y="-3526"/>
            <a:ext cx="1094279" cy="786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3314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3 - Profesionalentzako Prestakuntza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DCE5B6F-4229-BD47-9F49-CE071C120013}" type="datetime3">
              <a:rPr lang="es-ES_tradnl" smtClean="0"/>
              <a:t>25.1.2021</a:t>
            </a:fld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14">
            <a:extLst>
              <a:ext uri="{FF2B5EF4-FFF2-40B4-BE49-F238E27FC236}">
                <a16:creationId xmlns:a16="http://schemas.microsoft.com/office/drawing/2014/main" id="{95BF4BF0-1531-0D46-A693-444EF856325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buClr>
                <a:srgbClr val="004851"/>
              </a:buClr>
              <a:defRPr>
                <a:solidFill>
                  <a:schemeClr val="bg1"/>
                </a:solidFill>
              </a:defRPr>
            </a:lvl1pPr>
            <a:lvl2pPr>
              <a:buClr>
                <a:srgbClr val="004851"/>
              </a:buClr>
              <a:defRPr>
                <a:solidFill>
                  <a:schemeClr val="bg1"/>
                </a:solidFill>
              </a:defRPr>
            </a:lvl2pPr>
            <a:lvl3pPr>
              <a:buClr>
                <a:srgbClr val="004851"/>
              </a:buClr>
              <a:defRPr>
                <a:solidFill>
                  <a:schemeClr val="bg1"/>
                </a:solidFill>
              </a:defRPr>
            </a:lvl3pPr>
            <a:lvl4pPr>
              <a:buClr>
                <a:srgbClr val="004851"/>
              </a:buClr>
              <a:defRPr>
                <a:solidFill>
                  <a:schemeClr val="bg1"/>
                </a:solidFill>
              </a:defRPr>
            </a:lvl4pPr>
            <a:lvl5pPr>
              <a:buClr>
                <a:srgbClr val="00485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718D01-A768-EC4B-B724-CFE88E2E2B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33" y="472037"/>
            <a:ext cx="7511006" cy="428157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2845" y="0"/>
            <a:ext cx="1116836" cy="1000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91076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4 - Esko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/>
          <p:cNvSpPr>
            <a:spLocks noGrp="1"/>
          </p:cNvSpPr>
          <p:nvPr>
            <p:ph idx="1"/>
          </p:nvPr>
        </p:nvSpPr>
        <p:spPr>
          <a:xfrm>
            <a:off x="422030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6D8C46FE-6D60-7E43-9EAD-3064B98E9FE4}" type="datetime3">
              <a:rPr lang="es-ES_tradnl" smtClean="0"/>
              <a:pPr/>
              <a:t>25.1.2021</a:t>
            </a:fld>
            <a:endParaRPr lang="en-US" dirty="0"/>
          </a:p>
        </p:txBody>
      </p:sp>
      <p:sp>
        <p:nvSpPr>
          <p:cNvPr id="3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3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60" y="6460527"/>
            <a:ext cx="1167814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5" name="Content Placeholder 2"/>
          <p:cNvSpPr>
            <a:spLocks noGrp="1"/>
          </p:cNvSpPr>
          <p:nvPr>
            <p:ph idx="13"/>
          </p:nvPr>
        </p:nvSpPr>
        <p:spPr>
          <a:xfrm>
            <a:off x="4731582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3FB9805-B57F-7F42-9040-39F850600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0195" y="-15970"/>
            <a:ext cx="1147818" cy="1049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1613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4 - M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/>
          <p:cNvSpPr>
            <a:spLocks noGrp="1"/>
          </p:cNvSpPr>
          <p:nvPr>
            <p:ph idx="1"/>
          </p:nvPr>
        </p:nvSpPr>
        <p:spPr>
          <a:xfrm>
            <a:off x="422030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6D8C46FE-6D60-7E43-9EAD-3064B98E9FE4}" type="datetime3">
              <a:rPr lang="es-ES_tradnl" smtClean="0"/>
              <a:pPr/>
              <a:t>25.1.2021</a:t>
            </a:fld>
            <a:endParaRPr lang="en-US" dirty="0"/>
          </a:p>
        </p:txBody>
      </p:sp>
      <p:sp>
        <p:nvSpPr>
          <p:cNvPr id="3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3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60" y="6460527"/>
            <a:ext cx="1167814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5" name="Content Placeholder 2"/>
          <p:cNvSpPr>
            <a:spLocks noGrp="1"/>
          </p:cNvSpPr>
          <p:nvPr>
            <p:ph idx="13"/>
          </p:nvPr>
        </p:nvSpPr>
        <p:spPr>
          <a:xfrm>
            <a:off x="4731582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3FB9805-B57F-7F42-9040-39F850600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9779" y="-8238"/>
            <a:ext cx="1085983" cy="78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0927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1 - MU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adasdasd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570" r="32820"/>
          <a:stretch/>
        </p:blipFill>
        <p:spPr>
          <a:xfrm rot="10800000">
            <a:off x="-3" y="613372"/>
            <a:ext cx="9809599" cy="6376364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702"/>
          <a:stretch/>
        </p:blipFill>
        <p:spPr>
          <a:xfrm rot="10800000">
            <a:off x="71336" y="4712421"/>
            <a:ext cx="5019110" cy="2277316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25549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25549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chemeClr val="accent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3" name="Imagen 12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15" y="-2192"/>
            <a:ext cx="1736530" cy="1247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46710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4 - Profesionalentzako Prestakuntz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/>
          <p:cNvSpPr>
            <a:spLocks noGrp="1"/>
          </p:cNvSpPr>
          <p:nvPr>
            <p:ph idx="1"/>
          </p:nvPr>
        </p:nvSpPr>
        <p:spPr>
          <a:xfrm>
            <a:off x="422030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6D8C46FE-6D60-7E43-9EAD-3064B98E9FE4}" type="datetime3">
              <a:rPr lang="es-ES_tradnl" smtClean="0"/>
              <a:pPr/>
              <a:t>25.1.2021</a:t>
            </a:fld>
            <a:endParaRPr lang="en-US" dirty="0"/>
          </a:p>
        </p:txBody>
      </p:sp>
      <p:sp>
        <p:nvSpPr>
          <p:cNvPr id="3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3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60" y="6460527"/>
            <a:ext cx="1167814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5" name="Content Placeholder 2"/>
          <p:cNvSpPr>
            <a:spLocks noGrp="1"/>
          </p:cNvSpPr>
          <p:nvPr>
            <p:ph idx="13"/>
          </p:nvPr>
        </p:nvSpPr>
        <p:spPr>
          <a:xfrm>
            <a:off x="4731582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3FB9805-B57F-7F42-9040-39F850600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33" y="472037"/>
            <a:ext cx="7569330" cy="428157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1362" y="0"/>
            <a:ext cx="1163878" cy="1042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93269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5 - Esko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03BAEA45-06BF-1B4B-8B5F-15A64A07D060}" type="datetime3">
              <a:rPr lang="es-ES_tradnl" smtClean="0"/>
              <a:pPr/>
              <a:t>25.1.2021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7C6413-A5EF-F24B-A948-194185139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0195" y="-15970"/>
            <a:ext cx="1147818" cy="1049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04984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5 - M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03BAEA45-06BF-1B4B-8B5F-15A64A07D060}" type="datetime3">
              <a:rPr lang="es-ES_tradnl" smtClean="0"/>
              <a:pPr/>
              <a:t>25.1.2021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7C6413-A5EF-F24B-A948-194185139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9779" y="-8238"/>
            <a:ext cx="1085983" cy="78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51803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5 - Profesionalentzako Prestakuntz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03BAEA45-06BF-1B4B-8B5F-15A64A07D060}" type="datetime3">
              <a:rPr lang="es-ES_tradnl" smtClean="0"/>
              <a:pPr/>
              <a:t>25.1.2021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7C6413-A5EF-F24B-A948-194185139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33" y="472037"/>
            <a:ext cx="7569330" cy="4281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1362" y="0"/>
            <a:ext cx="1163878" cy="1042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96825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a n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1 -Eskol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5" descr="dvbbsb.png">
            <a:extLst>
              <a:ext uri="{FF2B5EF4-FFF2-40B4-BE49-F238E27FC236}">
                <a16:creationId xmlns:a16="http://schemas.microsoft.com/office/drawing/2014/main" id="{C7FEBEA0-2609-4B43-AF94-718CE77E08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1" y="-1"/>
            <a:ext cx="6548430" cy="6858000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4" name="Grupo 3"/>
          <p:cNvGrpSpPr/>
          <p:nvPr userDrawn="1"/>
        </p:nvGrpSpPr>
        <p:grpSpPr>
          <a:xfrm>
            <a:off x="0" y="0"/>
            <a:ext cx="1826378" cy="1807452"/>
            <a:chOff x="0" y="0"/>
            <a:chExt cx="1826378" cy="1807452"/>
          </a:xfrm>
        </p:grpSpPr>
        <p:pic>
          <p:nvPicPr>
            <p:cNvPr id="6" name="Imagen 4">
              <a:extLst>
                <a:ext uri="{FF2B5EF4-FFF2-40B4-BE49-F238E27FC236}">
                  <a16:creationId xmlns:a16="http://schemas.microsoft.com/office/drawing/2014/main" id="{515488D9-A4EB-9247-86E0-1D6F089F731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1826378" cy="1807452"/>
            </a:xfrm>
            <a:prstGeom prst="rect">
              <a:avLst/>
            </a:prstGeom>
          </p:spPr>
        </p:pic>
        <p:sp>
          <p:nvSpPr>
            <p:cNvPr id="3" name="Rectángulo 2"/>
            <p:cNvSpPr/>
            <p:nvPr userDrawn="1"/>
          </p:nvSpPr>
          <p:spPr>
            <a:xfrm>
              <a:off x="132474" y="188120"/>
              <a:ext cx="1245393" cy="10644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pic>
        <p:nvPicPr>
          <p:cNvPr id="2" name="Imagen 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32" y="19045"/>
            <a:ext cx="1437679" cy="131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48218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1 -MU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5" descr="dvbbsb.png">
            <a:extLst>
              <a:ext uri="{FF2B5EF4-FFF2-40B4-BE49-F238E27FC236}">
                <a16:creationId xmlns:a16="http://schemas.microsoft.com/office/drawing/2014/main" id="{C7FEBEA0-2609-4B43-AF94-718CE77E08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1" y="-1"/>
            <a:ext cx="6548430" cy="6858000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826378" cy="180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51165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1 - Profesionalentzako Prestakuntz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5" descr="dvbbsb.png">
            <a:extLst>
              <a:ext uri="{FF2B5EF4-FFF2-40B4-BE49-F238E27FC236}">
                <a16:creationId xmlns:a16="http://schemas.microsoft.com/office/drawing/2014/main" id="{C7FEBEA0-2609-4B43-AF94-718CE77E08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1" y="-1"/>
            <a:ext cx="6548430" cy="6858000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826378" cy="180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9432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2 -Eskol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4" name="Grupo 3"/>
          <p:cNvGrpSpPr/>
          <p:nvPr userDrawn="1"/>
        </p:nvGrpSpPr>
        <p:grpSpPr>
          <a:xfrm>
            <a:off x="0" y="0"/>
            <a:ext cx="1826378" cy="1807452"/>
            <a:chOff x="0" y="0"/>
            <a:chExt cx="1826378" cy="1807452"/>
          </a:xfrm>
        </p:grpSpPr>
        <p:pic>
          <p:nvPicPr>
            <p:cNvPr id="7" name="Imagen 4">
              <a:extLst>
                <a:ext uri="{FF2B5EF4-FFF2-40B4-BE49-F238E27FC236}">
                  <a16:creationId xmlns:a16="http://schemas.microsoft.com/office/drawing/2014/main" id="{515488D9-A4EB-9247-86E0-1D6F089F731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826378" cy="1807452"/>
            </a:xfrm>
            <a:prstGeom prst="rect">
              <a:avLst/>
            </a:prstGeom>
          </p:spPr>
        </p:pic>
        <p:sp>
          <p:nvSpPr>
            <p:cNvPr id="8" name="Rectángulo 7"/>
            <p:cNvSpPr/>
            <p:nvPr userDrawn="1"/>
          </p:nvSpPr>
          <p:spPr>
            <a:xfrm>
              <a:off x="132474" y="188120"/>
              <a:ext cx="1245393" cy="10644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32" y="19045"/>
            <a:ext cx="1437679" cy="131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41502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2 -MU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" name="Imagen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826378" cy="180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5531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1 - Profesionalentzako Prestakuntz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n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702"/>
          <a:stretch/>
        </p:blipFill>
        <p:spPr>
          <a:xfrm rot="10800000">
            <a:off x="71336" y="4712421"/>
            <a:ext cx="5019110" cy="2277316"/>
          </a:xfrm>
          <a:prstGeom prst="rect">
            <a:avLst/>
          </a:prstGeom>
        </p:spPr>
      </p:pic>
      <p:pic>
        <p:nvPicPr>
          <p:cNvPr id="6" name="Imagen 5" descr="adasdasd.png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570" r="32820"/>
          <a:stretch/>
        </p:blipFill>
        <p:spPr>
          <a:xfrm rot="10800000">
            <a:off x="-3" y="613372"/>
            <a:ext cx="9809599" cy="6376364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25549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25549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chemeClr val="accent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36" y="3688"/>
            <a:ext cx="1859933" cy="1665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8151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2 -Profesionalentzako Prestakuntz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" name="Imagen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826378" cy="180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1214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2 - Eskola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9">
            <a:extLst>
              <a:ext uri="{FF2B5EF4-FFF2-40B4-BE49-F238E27FC236}">
                <a16:creationId xmlns:a16="http://schemas.microsoft.com/office/drawing/2014/main" id="{617E215C-6F53-0B4B-A3E8-4F644F282B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54944" y="692754"/>
            <a:ext cx="7851056" cy="6165246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7391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07391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4AA4AD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56" name="Grupo 55"/>
          <p:cNvGrpSpPr/>
          <p:nvPr userDrawn="1"/>
        </p:nvGrpSpPr>
        <p:grpSpPr>
          <a:xfrm>
            <a:off x="0" y="0"/>
            <a:ext cx="2184872" cy="2162231"/>
            <a:chOff x="0" y="0"/>
            <a:chExt cx="2184872" cy="2162231"/>
          </a:xfrm>
        </p:grpSpPr>
        <p:pic>
          <p:nvPicPr>
            <p:cNvPr id="10" name="Imagen 7">
              <a:extLst>
                <a:ext uri="{FF2B5EF4-FFF2-40B4-BE49-F238E27FC236}">
                  <a16:creationId xmlns:a16="http://schemas.microsoft.com/office/drawing/2014/main" id="{772BB687-5563-CE41-B322-1DCFDF987B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2184872" cy="2162231"/>
            </a:xfrm>
            <a:prstGeom prst="rect">
              <a:avLst/>
            </a:prstGeom>
          </p:spPr>
        </p:pic>
        <p:sp>
          <p:nvSpPr>
            <p:cNvPr id="55" name="Rectángulo 54"/>
            <p:cNvSpPr/>
            <p:nvPr userDrawn="1"/>
          </p:nvSpPr>
          <p:spPr>
            <a:xfrm>
              <a:off x="170099" y="123825"/>
              <a:ext cx="1343025" cy="12922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pic>
        <p:nvPicPr>
          <p:cNvPr id="54" name="Imagen 53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21" y="21764"/>
            <a:ext cx="1718029" cy="1570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987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2 - MU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9">
            <a:extLst>
              <a:ext uri="{FF2B5EF4-FFF2-40B4-BE49-F238E27FC236}">
                <a16:creationId xmlns:a16="http://schemas.microsoft.com/office/drawing/2014/main" id="{617E215C-6F53-0B4B-A3E8-4F644F282B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54944" y="692754"/>
            <a:ext cx="7851056" cy="6165246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7391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07391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4AA4AD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2184872" cy="2162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067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2 - Profesionalentzako Prestakuntza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9">
            <a:extLst>
              <a:ext uri="{FF2B5EF4-FFF2-40B4-BE49-F238E27FC236}">
                <a16:creationId xmlns:a16="http://schemas.microsoft.com/office/drawing/2014/main" id="{617E215C-6F53-0B4B-A3E8-4F644F282B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54944" y="692754"/>
            <a:ext cx="7851056" cy="6165246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7391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07391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4AA4AD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2184872" cy="2162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016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c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6">
            <a:extLst>
              <a:ext uri="{FF2B5EF4-FFF2-40B4-BE49-F238E27FC236}">
                <a16:creationId xmlns:a16="http://schemas.microsoft.com/office/drawing/2014/main" id="{1C62DA92-35E3-6244-8259-2ED416B6912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2"/>
            <a:ext cx="6986349" cy="6287714"/>
          </a:xfrm>
          <a:prstGeom prst="rect">
            <a:avLst/>
          </a:prstGeom>
        </p:spPr>
      </p:pic>
      <p:pic>
        <p:nvPicPr>
          <p:cNvPr id="11" name="Imagen 7">
            <a:extLst>
              <a:ext uri="{FF2B5EF4-FFF2-40B4-BE49-F238E27FC236}">
                <a16:creationId xmlns:a16="http://schemas.microsoft.com/office/drawing/2014/main" id="{0F63708B-52D5-0940-890B-ED33E002B2D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935376"/>
            <a:ext cx="1855656" cy="3181125"/>
          </a:xfrm>
          <a:prstGeom prst="rect">
            <a:avLst/>
          </a:prstGeom>
        </p:spPr>
      </p:pic>
      <p:sp>
        <p:nvSpPr>
          <p:cNvPr id="19" name="CuadroTexto 18"/>
          <p:cNvSpPr txBox="1"/>
          <p:nvPr userDrawn="1"/>
        </p:nvSpPr>
        <p:spPr>
          <a:xfrm>
            <a:off x="6278477" y="-114409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S" sz="1800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388110" y="2754427"/>
            <a:ext cx="3295110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004851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idx="1"/>
          </p:nvPr>
        </p:nvSpPr>
        <p:spPr>
          <a:xfrm>
            <a:off x="2388110" y="4171217"/>
            <a:ext cx="3295110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14"/>
          <p:cNvSpPr>
            <a:spLocks noGrp="1"/>
          </p:cNvSpPr>
          <p:nvPr>
            <p:ph sz="quarter" idx="10" hasCustomPrompt="1"/>
          </p:nvPr>
        </p:nvSpPr>
        <p:spPr>
          <a:xfrm>
            <a:off x="495240" y="2771844"/>
            <a:ext cx="722434" cy="7667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3600" b="1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 dirty="0"/>
              <a:t>Nº</a:t>
            </a:r>
          </a:p>
        </p:txBody>
      </p:sp>
    </p:spTree>
    <p:extLst>
      <p:ext uri="{BB962C8B-B14F-4D97-AF65-F5344CB8AC3E}">
        <p14:creationId xmlns:p14="http://schemas.microsoft.com/office/powerpoint/2010/main" val="17030917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secc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7">
            <a:extLst>
              <a:ext uri="{FF2B5EF4-FFF2-40B4-BE49-F238E27FC236}">
                <a16:creationId xmlns:a16="http://schemas.microsoft.com/office/drawing/2014/main" id="{F2F42047-0EBB-8647-BC6A-5A0A935908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7011611" cy="6310450"/>
          </a:xfrm>
          <a:prstGeom prst="rect">
            <a:avLst/>
          </a:prstGeom>
        </p:spPr>
      </p:pic>
      <p:pic>
        <p:nvPicPr>
          <p:cNvPr id="11" name="Imagen 8">
            <a:extLst>
              <a:ext uri="{FF2B5EF4-FFF2-40B4-BE49-F238E27FC236}">
                <a16:creationId xmlns:a16="http://schemas.microsoft.com/office/drawing/2014/main" id="{CE87A804-F809-7545-AB4C-74239CD541E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935376"/>
            <a:ext cx="1855656" cy="3181125"/>
          </a:xfrm>
          <a:prstGeom prst="rect">
            <a:avLst/>
          </a:prstGeom>
        </p:spPr>
      </p:pic>
      <p:sp>
        <p:nvSpPr>
          <p:cNvPr id="19" name="CuadroTexto 18"/>
          <p:cNvSpPr txBox="1"/>
          <p:nvPr userDrawn="1"/>
        </p:nvSpPr>
        <p:spPr>
          <a:xfrm>
            <a:off x="6278477" y="-114409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S" sz="1800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2388110" y="2754427"/>
            <a:ext cx="3295110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004851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idx="1"/>
          </p:nvPr>
        </p:nvSpPr>
        <p:spPr>
          <a:xfrm>
            <a:off x="2388110" y="4171217"/>
            <a:ext cx="3295110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00A3AD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0" hasCustomPrompt="1"/>
          </p:nvPr>
        </p:nvSpPr>
        <p:spPr>
          <a:xfrm>
            <a:off x="495240" y="2771844"/>
            <a:ext cx="722434" cy="7667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3600" b="1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/>
              <a:t>Nº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1894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1 - Esko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0195" y="-15970"/>
            <a:ext cx="1147818" cy="1049433"/>
          </a:xfrm>
          <a:prstGeom prst="rect">
            <a:avLst/>
          </a:prstGeom>
        </p:spPr>
      </p:pic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7092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2D72A43D-7419-4C41-A920-C6E38643746D}" type="datetime3">
              <a:rPr lang="es-ES_tradnl" smtClean="0"/>
              <a:pPr/>
              <a:t>25.1.2021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10077" y="6460528"/>
            <a:ext cx="1111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E1AFCC-F5D5-2E44-8A1E-A25686327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0831EFA9-70A5-5243-AF18-1C79AB9D8FC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145131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>
          <a:xfrm>
            <a:off x="422032" y="472037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6" name="Date Placeholder 3"/>
          <p:cNvSpPr>
            <a:spLocks noGrp="1"/>
          </p:cNvSpPr>
          <p:nvPr>
            <p:ph type="dt" sz="half" idx="2"/>
          </p:nvPr>
        </p:nvSpPr>
        <p:spPr>
          <a:xfrm>
            <a:off x="422031" y="6460528"/>
            <a:ext cx="11653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9FAE4B82-6DFA-A543-B435-4398A9590E55}" type="datetime3">
              <a:rPr lang="es-ES_tradnl" smtClean="0"/>
              <a:t>25.1.2021</a:t>
            </a:fld>
            <a:endParaRPr lang="en-US" dirty="0"/>
          </a:p>
        </p:txBody>
      </p:sp>
      <p:sp>
        <p:nvSpPr>
          <p:cNvPr id="1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59102" y="6460528"/>
            <a:ext cx="44206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 b="0" i="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51459" y="6460527"/>
            <a:ext cx="1170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378C87-DD0E-9E43-989E-9A54981B07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2031" y="1219200"/>
            <a:ext cx="8299938" cy="4957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3125469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715" r:id="rId2"/>
    <p:sldLayoutId id="2147483718" r:id="rId3"/>
    <p:sldLayoutId id="2147483710" r:id="rId4"/>
    <p:sldLayoutId id="2147483719" r:id="rId5"/>
    <p:sldLayoutId id="2147483712" r:id="rId6"/>
    <p:sldLayoutId id="2147483701" r:id="rId7"/>
    <p:sldLayoutId id="2147483678" r:id="rId8"/>
    <p:sldLayoutId id="2147483703" r:id="rId9"/>
    <p:sldLayoutId id="2147483728" r:id="rId10"/>
    <p:sldLayoutId id="2147483748" r:id="rId11"/>
    <p:sldLayoutId id="2147483696" r:id="rId12"/>
    <p:sldLayoutId id="2147483740" r:id="rId13"/>
    <p:sldLayoutId id="2147483743" r:id="rId14"/>
    <p:sldLayoutId id="2147483697" r:id="rId15"/>
    <p:sldLayoutId id="2147483744" r:id="rId16"/>
    <p:sldLayoutId id="2147483747" r:id="rId17"/>
    <p:sldLayoutId id="2147483677" r:id="rId18"/>
    <p:sldLayoutId id="2147483732" r:id="rId19"/>
    <p:sldLayoutId id="2147483735" r:id="rId20"/>
    <p:sldLayoutId id="2147483692" r:id="rId21"/>
    <p:sldLayoutId id="2147483737" r:id="rId22"/>
    <p:sldLayoutId id="2147483736" r:id="rId23"/>
    <p:sldLayoutId id="2147483709" r:id="rId24"/>
    <p:sldLayoutId id="2147483655" r:id="rId25"/>
    <p:sldLayoutId id="2147483720" r:id="rId26"/>
    <p:sldLayoutId id="2147483721" r:id="rId27"/>
    <p:sldLayoutId id="2147483708" r:id="rId28"/>
    <p:sldLayoutId id="2147483724" r:id="rId29"/>
    <p:sldLayoutId id="2147483725" r:id="rId30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2800" b="1" i="0" kern="1200">
          <a:solidFill>
            <a:schemeClr val="accent2"/>
          </a:solidFill>
          <a:latin typeface="Arial Black" charset="0"/>
          <a:ea typeface="Arial Black" charset="0"/>
          <a:cs typeface="Arial Black" charset="0"/>
        </a:defRPr>
      </a:lvl1pPr>
    </p:titleStyle>
    <p:bodyStyle>
      <a:lvl1pPr marL="457200" marR="0" indent="-457200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rial" panose="020B0604020202020204" pitchFamily="34" charset="0"/>
        <a:buChar char="•"/>
        <a:tabLst/>
        <a:defRPr lang="es-ES_tradnl" sz="2400" b="0" kern="1200" noProof="0" dirty="0" smtClean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1pPr>
      <a:lvl2pPr marL="742932" marR="0" indent="-285744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rial" panose="020B0604020202020204" pitchFamily="34" charset="0"/>
        <a:buChar char="•"/>
        <a:tabLst/>
        <a:defRPr lang="es-ES_tradnl" sz="2000" b="0" kern="1200" noProof="0" dirty="0" smtClean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2pPr>
      <a:lvl3pPr marL="1142971" marR="0" indent="-228594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rial"/>
        <a:buChar char="•"/>
        <a:tabLst/>
        <a:defRPr lang="es-ES_tradnl" sz="1800" kern="1200" noProof="0" dirty="0" smtClean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3pPr>
      <a:lvl4pPr marL="1600160" marR="0" indent="-228594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rial"/>
        <a:buChar char="–"/>
        <a:tabLst/>
        <a:defRPr lang="es-ES_tradnl" sz="1600" kern="1200" noProof="0" dirty="0" smtClean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4pPr>
      <a:lvl5pPr marL="2057349" marR="0" indent="-228594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ppleSymbols" panose="02000000000000000000" pitchFamily="2" charset="-79"/>
        <a:buChar char="⎻"/>
        <a:tabLst/>
        <a:defRPr lang="en-US" sz="1600" b="0" kern="1200" noProof="0" dirty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3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1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3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/>
          <p:cNvSpPr>
            <a:spLocks noGrp="1"/>
          </p:cNvSpPr>
          <p:nvPr>
            <p:ph type="title"/>
          </p:nvPr>
        </p:nvSpPr>
        <p:spPr>
          <a:xfrm>
            <a:off x="3073913" y="1993900"/>
            <a:ext cx="4393687" cy="2071669"/>
          </a:xfrm>
        </p:spPr>
        <p:txBody>
          <a:bodyPr>
            <a:normAutofit fontScale="90000"/>
          </a:bodyPr>
          <a:lstStyle/>
          <a:p>
            <a:r>
              <a:rPr lang="en-US" dirty="0"/>
              <a:t>DETECCIÓN AUTOMATIZADA DEL GLIOBLASTOMA MULTIFORME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Title 20">
            <a:extLst>
              <a:ext uri="{FF2B5EF4-FFF2-40B4-BE49-F238E27FC236}">
                <a16:creationId xmlns:a16="http://schemas.microsoft.com/office/drawing/2014/main" id="{9D485FAA-10C2-D34E-8D1D-683C2C964AF2}"/>
              </a:ext>
            </a:extLst>
          </p:cNvPr>
          <p:cNvSpPr txBox="1">
            <a:spLocks/>
          </p:cNvSpPr>
          <p:nvPr/>
        </p:nvSpPr>
        <p:spPr>
          <a:xfrm>
            <a:off x="3073912" y="4120284"/>
            <a:ext cx="4990588" cy="870816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b">
            <a:normAutofit fontScale="975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200" b="0" i="0" kern="1200" cap="none">
                <a:solidFill>
                  <a:srgbClr val="FFFFFF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pPr defTabSz="457189">
              <a:spcBef>
                <a:spcPct val="20000"/>
              </a:spcBef>
              <a:buClr>
                <a:srgbClr val="00A3AE"/>
              </a:buClr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PBL - 1º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Máster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Tecnologías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Biomédicas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defTabSz="457189">
              <a:spcBef>
                <a:spcPct val="20000"/>
              </a:spcBef>
              <a:buClr>
                <a:srgbClr val="00A3AE"/>
              </a:buClr>
            </a:pP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Descargo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parcial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20">
            <a:extLst>
              <a:ext uri="{FF2B5EF4-FFF2-40B4-BE49-F238E27FC236}">
                <a16:creationId xmlns:a16="http://schemas.microsoft.com/office/drawing/2014/main" id="{0970D1BD-31B6-F942-995A-F3FB979E8A14}"/>
              </a:ext>
            </a:extLst>
          </p:cNvPr>
          <p:cNvSpPr txBox="1">
            <a:spLocks/>
          </p:cNvSpPr>
          <p:nvPr/>
        </p:nvSpPr>
        <p:spPr>
          <a:xfrm>
            <a:off x="6019800" y="5511800"/>
            <a:ext cx="3403600" cy="1016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200" b="0" i="0" kern="1200" cap="none">
                <a:solidFill>
                  <a:srgbClr val="FFFFFF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pPr defTabSz="457189">
              <a:spcBef>
                <a:spcPct val="20000"/>
              </a:spcBef>
              <a:buClr>
                <a:srgbClr val="00A3AE"/>
              </a:buClr>
            </a:pPr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26/01/2021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defTabSz="457189">
              <a:spcBef>
                <a:spcPct val="20000"/>
              </a:spcBef>
              <a:buClr>
                <a:srgbClr val="00A3AE"/>
              </a:buClr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defTabSz="457189">
              <a:spcBef>
                <a:spcPct val="20000"/>
              </a:spcBef>
              <a:buClr>
                <a:srgbClr val="00A3AE"/>
              </a:buClr>
            </a:pP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Ainhoa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Arruabarrena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Ortiz</a:t>
            </a:r>
          </a:p>
          <a:p>
            <a:pPr defTabSz="457189">
              <a:spcBef>
                <a:spcPct val="20000"/>
              </a:spcBef>
              <a:buClr>
                <a:srgbClr val="00A3AE"/>
              </a:buClr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Edgar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Azpiazu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Crespo</a:t>
            </a:r>
          </a:p>
        </p:txBody>
      </p:sp>
    </p:spTree>
    <p:extLst>
      <p:ext uri="{BB962C8B-B14F-4D97-AF65-F5344CB8AC3E}">
        <p14:creationId xmlns:p14="http://schemas.microsoft.com/office/powerpoint/2010/main" val="32450911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7820038" cy="4847192"/>
          </a:xfrm>
        </p:spPr>
        <p:txBody>
          <a:bodyPr>
            <a:normAutofit/>
          </a:bodyPr>
          <a:lstStyle/>
          <a:p>
            <a:r>
              <a:rPr lang="es-ES_tradnl" dirty="0"/>
              <a:t>Aumento de información y datos asociados a las enfermedades</a:t>
            </a:r>
          </a:p>
          <a:p>
            <a:pPr lvl="1"/>
            <a:r>
              <a:rPr lang="es-ES_tradnl" dirty="0"/>
              <a:t>Escenario adecuado para el uso de técnicas de Machine Learning</a:t>
            </a:r>
          </a:p>
          <a:p>
            <a:r>
              <a:rPr lang="es-ES_tradnl" dirty="0"/>
              <a:t>Proceso de dos pasos</a:t>
            </a:r>
          </a:p>
          <a:p>
            <a:pPr marL="800088" lvl="1" indent="-342900">
              <a:buFont typeface="+mj-lt"/>
              <a:buAutoNum type="arabicPeriod"/>
            </a:pPr>
            <a:r>
              <a:rPr lang="es-ES_tradnl" dirty="0"/>
              <a:t>Estimación de las dependencias</a:t>
            </a:r>
          </a:p>
          <a:p>
            <a:pPr marL="800088" lvl="1" indent="-342900">
              <a:buFont typeface="+mj-lt"/>
              <a:buAutoNum type="arabicPeriod"/>
            </a:pPr>
            <a:r>
              <a:rPr lang="es-ES_tradnl" dirty="0"/>
              <a:t>Empleo de las dependencias para la predicción</a:t>
            </a:r>
          </a:p>
          <a:p>
            <a:r>
              <a:rPr lang="es-ES_tradnl" dirty="0"/>
              <a:t>Objetivo: producir un modelo para predicción, clasificación, estimación…</a:t>
            </a:r>
          </a:p>
          <a:p>
            <a:r>
              <a:rPr lang="es-ES_tradnl" dirty="0"/>
              <a:t>Aplicaciones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2. ESTADO DEL ARTE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2.2. MÉTODOS DE MACHINE LEARNING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C9F878-165F-C844-B9D7-28F9137C1F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1932" y="4414494"/>
            <a:ext cx="3263900" cy="78575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1709003-F8FC-6C41-A7C4-343898F710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9699" y="4414494"/>
            <a:ext cx="3185489" cy="785754"/>
          </a:xfrm>
          <a:prstGeom prst="rect">
            <a:avLst/>
          </a:prstGeom>
        </p:spPr>
      </p:pic>
      <p:sp>
        <p:nvSpPr>
          <p:cNvPr id="10" name="TextBox 8">
            <a:extLst>
              <a:ext uri="{FF2B5EF4-FFF2-40B4-BE49-F238E27FC236}">
                <a16:creationId xmlns:a16="http://schemas.microsoft.com/office/drawing/2014/main" id="{54F7239F-F5D7-8444-8554-D53FBAE26ABE}"/>
              </a:ext>
            </a:extLst>
          </p:cNvPr>
          <p:cNvSpPr txBox="1"/>
          <p:nvPr/>
        </p:nvSpPr>
        <p:spPr>
          <a:xfrm>
            <a:off x="4165832" y="4969416"/>
            <a:ext cx="32455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900" dirty="0"/>
              <a:t>[</a:t>
            </a:r>
            <a:r>
              <a:rPr lang="es-ES" sz="900" dirty="0"/>
              <a:t>6</a:t>
            </a:r>
            <a:r>
              <a:rPr lang="en-ES" sz="900" dirty="0"/>
              <a:t>]</a:t>
            </a:r>
          </a:p>
        </p:txBody>
      </p:sp>
      <p:sp>
        <p:nvSpPr>
          <p:cNvPr id="12" name="TextBox 8">
            <a:extLst>
              <a:ext uri="{FF2B5EF4-FFF2-40B4-BE49-F238E27FC236}">
                <a16:creationId xmlns:a16="http://schemas.microsoft.com/office/drawing/2014/main" id="{D73E24E4-254F-F943-A451-164FB9210FE5}"/>
              </a:ext>
            </a:extLst>
          </p:cNvPr>
          <p:cNvSpPr txBox="1"/>
          <p:nvPr/>
        </p:nvSpPr>
        <p:spPr>
          <a:xfrm>
            <a:off x="8444443" y="4969416"/>
            <a:ext cx="32455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900" dirty="0"/>
              <a:t>[</a:t>
            </a:r>
            <a:r>
              <a:rPr lang="es-ES" sz="900" dirty="0"/>
              <a:t>7</a:t>
            </a:r>
            <a:r>
              <a:rPr lang="en-ES" sz="900" dirty="0"/>
              <a:t>]</a:t>
            </a:r>
          </a:p>
        </p:txBody>
      </p:sp>
      <p:sp>
        <p:nvSpPr>
          <p:cNvPr id="14" name="Footer Placeholder 2">
            <a:extLst>
              <a:ext uri="{FF2B5EF4-FFF2-40B4-BE49-F238E27FC236}">
                <a16:creationId xmlns:a16="http://schemas.microsoft.com/office/drawing/2014/main" id="{16DACF01-075E-5941-8C35-5C7821C459FD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[6] https://</a:t>
            </a:r>
            <a:r>
              <a:rPr lang="en-US" sz="600" dirty="0" err="1"/>
              <a:t>www.fdna.com</a:t>
            </a:r>
            <a:r>
              <a:rPr lang="en-US" sz="600" dirty="0"/>
              <a:t>/face2gene-for-geneticist-healthcare-providers/</a:t>
            </a:r>
          </a:p>
          <a:p>
            <a:pPr algn="l"/>
            <a:endParaRPr lang="en-US" sz="600" dirty="0"/>
          </a:p>
        </p:txBody>
      </p:sp>
      <p:sp>
        <p:nvSpPr>
          <p:cNvPr id="15" name="Footer Placeholder 2">
            <a:extLst>
              <a:ext uri="{FF2B5EF4-FFF2-40B4-BE49-F238E27FC236}">
                <a16:creationId xmlns:a16="http://schemas.microsoft.com/office/drawing/2014/main" id="{9DBCB0EC-E6E9-5948-95D9-16873626FC6A}"/>
              </a:ext>
            </a:extLst>
          </p:cNvPr>
          <p:cNvSpPr txBox="1">
            <a:spLocks/>
          </p:cNvSpPr>
          <p:nvPr/>
        </p:nvSpPr>
        <p:spPr>
          <a:xfrm>
            <a:off x="457201" y="63246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[7] https://</a:t>
            </a:r>
            <a:r>
              <a:rPr lang="en-US" sz="600" dirty="0" err="1"/>
              <a:t>www.babylonhealth.com</a:t>
            </a:r>
            <a:r>
              <a:rPr lang="en-US" sz="600" dirty="0"/>
              <a:t>/</a:t>
            </a:r>
          </a:p>
          <a:p>
            <a:pPr algn="l"/>
            <a:endParaRPr lang="en-US" sz="600" dirty="0"/>
          </a:p>
        </p:txBody>
      </p:sp>
    </p:spTree>
    <p:extLst>
      <p:ext uri="{BB962C8B-B14F-4D97-AF65-F5344CB8AC3E}">
        <p14:creationId xmlns:p14="http://schemas.microsoft.com/office/powerpoint/2010/main" val="1283695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8297244" cy="4847192"/>
          </a:xfrm>
        </p:spPr>
        <p:txBody>
          <a:bodyPr>
            <a:normAutofit/>
          </a:bodyPr>
          <a:lstStyle/>
          <a:p>
            <a:r>
              <a:rPr lang="es-ES" dirty="0"/>
              <a:t>Descubrir e identificar patrones y relaciones imperceptibles</a:t>
            </a:r>
          </a:p>
          <a:p>
            <a:pPr lvl="1"/>
            <a:r>
              <a:rPr lang="es-ES" dirty="0"/>
              <a:t>Predicción del grado y genómica</a:t>
            </a:r>
          </a:p>
          <a:p>
            <a:pPr lvl="1"/>
            <a:r>
              <a:rPr lang="es-ES" dirty="0"/>
              <a:t>Automatizar diagnóstico</a:t>
            </a:r>
          </a:p>
          <a:p>
            <a:pPr lvl="1"/>
            <a:r>
              <a:rPr lang="es-ES" dirty="0"/>
              <a:t>Pronóstico</a:t>
            </a:r>
          </a:p>
          <a:p>
            <a:pPr lvl="1"/>
            <a:endParaRPr lang="es-ES" dirty="0"/>
          </a:p>
          <a:p>
            <a:r>
              <a:rPr lang="es-ES" dirty="0"/>
              <a:t>Técnicas tradicionales			Nuevas técnicas de deep learning</a:t>
            </a:r>
          </a:p>
          <a:p>
            <a:pPr lvl="1"/>
            <a:r>
              <a:rPr lang="es-ES" dirty="0"/>
              <a:t>Redes neuronales convolucionales (CNN)</a:t>
            </a:r>
          </a:p>
          <a:p>
            <a:pPr lvl="1"/>
            <a:r>
              <a:rPr lang="es-ES" dirty="0"/>
              <a:t>Menor tiempo</a:t>
            </a:r>
          </a:p>
          <a:p>
            <a:pPr lvl="1"/>
            <a:r>
              <a:rPr lang="es-ES" dirty="0"/>
              <a:t>Mejores resultados</a:t>
            </a:r>
            <a:endParaRPr lang="en-US" dirty="0"/>
          </a:p>
          <a:p>
            <a:pPr lvl="3"/>
            <a:r>
              <a:rPr lang="es-ES" dirty="0"/>
              <a:t>Mayor</a:t>
            </a:r>
            <a:r>
              <a:rPr lang="en-US" dirty="0"/>
              <a:t> </a:t>
            </a:r>
            <a:r>
              <a:rPr lang="es-ES" dirty="0"/>
              <a:t>coste</a:t>
            </a:r>
            <a:r>
              <a:rPr lang="en-US" dirty="0"/>
              <a:t> </a:t>
            </a:r>
            <a:r>
              <a:rPr lang="es-ES" dirty="0"/>
              <a:t>computacional</a:t>
            </a:r>
            <a:r>
              <a:rPr lang="en-US" dirty="0"/>
              <a:t> y </a:t>
            </a:r>
            <a:r>
              <a:rPr lang="es-ES" dirty="0"/>
              <a:t>complejidad</a:t>
            </a:r>
          </a:p>
          <a:p>
            <a:pPr lvl="3"/>
            <a:r>
              <a:rPr lang="es-ES" dirty="0"/>
              <a:t>Necesidad</a:t>
            </a:r>
            <a:r>
              <a:rPr lang="en-US" dirty="0"/>
              <a:t> </a:t>
            </a:r>
            <a:r>
              <a:rPr lang="es-ES" dirty="0"/>
              <a:t>de</a:t>
            </a:r>
            <a:r>
              <a:rPr lang="en-US" dirty="0"/>
              <a:t> </a:t>
            </a:r>
            <a:r>
              <a:rPr lang="es-ES" dirty="0"/>
              <a:t>más</a:t>
            </a:r>
            <a:r>
              <a:rPr lang="en-US" dirty="0"/>
              <a:t> </a:t>
            </a:r>
            <a:r>
              <a:rPr lang="es-ES" dirty="0"/>
              <a:t>datos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2. ESTADO DEL ARTE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2.3. DETECCIÓN DEL GLIOBLASTOMA MEDIANTE ML</a:t>
            </a:r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C8B9F144-E3C0-4B3B-97FB-EBBC7347B27F}"/>
              </a:ext>
            </a:extLst>
          </p:cNvPr>
          <p:cNvCxnSpPr/>
          <p:nvPr/>
        </p:nvCxnSpPr>
        <p:spPr>
          <a:xfrm>
            <a:off x="3573624" y="3247053"/>
            <a:ext cx="99837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21102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7820038" cy="4847192"/>
          </a:xfrm>
        </p:spPr>
        <p:txBody>
          <a:bodyPr>
            <a:normAutofit/>
          </a:bodyPr>
          <a:lstStyle/>
          <a:p>
            <a:r>
              <a:rPr lang="es-ES_tradnl" dirty="0"/>
              <a:t>Definición de requisitos funcionales y de software</a:t>
            </a:r>
          </a:p>
          <a:p>
            <a:pPr lvl="1"/>
            <a:r>
              <a:rPr lang="es-ES_tradnl" dirty="0"/>
              <a:t>D	estacamos los siguientes requisitos funcionales</a:t>
            </a:r>
          </a:p>
          <a:p>
            <a:pPr lvl="2"/>
            <a:r>
              <a:rPr lang="es-ES_tradnl" dirty="0"/>
              <a:t>El sistema por desarrollar debe basarse en datos obtenidos de al menos 50 pacientes para asegurar la fiabilidad del sistema de predicción.</a:t>
            </a:r>
          </a:p>
          <a:p>
            <a:pPr lvl="2"/>
            <a:r>
              <a:rPr lang="es-ES_tradnl" dirty="0"/>
              <a:t>El sistema deberá ser capaz de localizar el tumor con una precisión de 0.1mm.</a:t>
            </a:r>
          </a:p>
          <a:p>
            <a:pPr lvl="2"/>
            <a:r>
              <a:rPr lang="es-ES_tradnl" dirty="0"/>
              <a:t>El sistema deberá evaluarse empleando distintos parámetros y pruebas estadísticas. El sistema tiene que ser capaz de realizar las predicciones con una sensibilidad del 0.7, especificidad del 0.7, ACC del 70%, VPP y VPN del 70% y AUC del ROC del 0.8.</a:t>
            </a:r>
          </a:p>
          <a:p>
            <a:pPr lvl="2"/>
            <a:r>
              <a:rPr lang="es-ES_tradnl" dirty="0"/>
              <a:t>Identificar las variables más relevantes que contribuyen a la predicción.</a:t>
            </a:r>
          </a:p>
          <a:p>
            <a:pPr lvl="1"/>
            <a:r>
              <a:rPr lang="es-ES_tradnl" dirty="0"/>
              <a:t>Requisitos de software</a:t>
            </a:r>
          </a:p>
          <a:p>
            <a:pPr lvl="2"/>
            <a:r>
              <a:rPr lang="es-ES_tradnl" dirty="0"/>
              <a:t>Uso de herramientas de análisis estático y control de versiones</a:t>
            </a:r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3. DISEÑO DE LA SOLUCIÓN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3.1. REQUISITOS TÉCNICOS</a:t>
            </a:r>
          </a:p>
        </p:txBody>
      </p:sp>
    </p:spTree>
    <p:extLst>
      <p:ext uri="{BB962C8B-B14F-4D97-AF65-F5344CB8AC3E}">
        <p14:creationId xmlns:p14="http://schemas.microsoft.com/office/powerpoint/2010/main" val="22742713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Mondragon </a:t>
            </a:r>
            <a:r>
              <a:rPr lang="en-US" dirty="0" err="1"/>
              <a:t>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3. DISEÑO DE LA SOLUCIÓN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3.2. ARQUITECTURA</a:t>
            </a:r>
          </a:p>
        </p:txBody>
      </p:sp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76A08156-79F6-444A-A928-D1262C1CC1F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2350601"/>
              </p:ext>
            </p:extLst>
          </p:nvPr>
        </p:nvGraphicFramePr>
        <p:xfrm>
          <a:off x="645892" y="1774730"/>
          <a:ext cx="7826970" cy="16542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3" name="Content Placeholder 17">
            <a:extLst>
              <a:ext uri="{FF2B5EF4-FFF2-40B4-BE49-F238E27FC236}">
                <a16:creationId xmlns:a16="http://schemas.microsoft.com/office/drawing/2014/main" id="{3AACED70-5918-3E42-B590-F3A6903E51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030" y="3276599"/>
            <a:ext cx="7664692" cy="2935421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dirty="0" err="1"/>
              <a:t>Preprocesamiento</a:t>
            </a:r>
            <a:r>
              <a:rPr lang="en-US" dirty="0"/>
              <a:t> de las </a:t>
            </a:r>
            <a:r>
              <a:rPr lang="en-US" dirty="0" err="1"/>
              <a:t>imágenes</a:t>
            </a:r>
            <a:endParaRPr lang="en-US" dirty="0"/>
          </a:p>
          <a:p>
            <a:pPr lvl="1"/>
            <a:r>
              <a:rPr lang="en-US" dirty="0" err="1"/>
              <a:t>Mejora</a:t>
            </a:r>
            <a:r>
              <a:rPr lang="en-US" dirty="0"/>
              <a:t> del </a:t>
            </a:r>
            <a:r>
              <a:rPr lang="en-US" dirty="0" err="1"/>
              <a:t>contraste</a:t>
            </a:r>
            <a:endParaRPr lang="en-US" dirty="0"/>
          </a:p>
          <a:p>
            <a:pPr lvl="1"/>
            <a:r>
              <a:rPr lang="en-US" dirty="0" err="1"/>
              <a:t>Eliminación</a:t>
            </a:r>
            <a:r>
              <a:rPr lang="en-US" dirty="0"/>
              <a:t> de </a:t>
            </a:r>
            <a:r>
              <a:rPr lang="en-US" dirty="0" err="1"/>
              <a:t>tejido</a:t>
            </a:r>
            <a:r>
              <a:rPr lang="en-US" dirty="0"/>
              <a:t> no </a:t>
            </a:r>
            <a:r>
              <a:rPr lang="en-US" dirty="0" err="1"/>
              <a:t>perteneciente</a:t>
            </a:r>
            <a:r>
              <a:rPr lang="en-US" dirty="0"/>
              <a:t> al </a:t>
            </a:r>
            <a:r>
              <a:rPr lang="en-US" dirty="0" err="1"/>
              <a:t>cerebro</a:t>
            </a:r>
            <a:endParaRPr lang="en-US" dirty="0"/>
          </a:p>
          <a:p>
            <a:r>
              <a:rPr lang="en-US" dirty="0" err="1"/>
              <a:t>Segmentación</a:t>
            </a:r>
            <a:endParaRPr lang="en-US" dirty="0"/>
          </a:p>
          <a:p>
            <a:pPr lvl="1"/>
            <a:r>
              <a:rPr lang="en-US" dirty="0" err="1"/>
              <a:t>Extracción</a:t>
            </a:r>
            <a:r>
              <a:rPr lang="en-US" dirty="0"/>
              <a:t> del glioma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09654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8297244" cy="4847192"/>
          </a:xfrm>
        </p:spPr>
        <p:txBody>
          <a:bodyPr>
            <a:normAutofit/>
          </a:bodyPr>
          <a:lstStyle/>
          <a:p>
            <a:r>
              <a:rPr lang="es-ES" dirty="0"/>
              <a:t>Programa</a:t>
            </a:r>
            <a:r>
              <a:rPr lang="en-US" dirty="0"/>
              <a:t> </a:t>
            </a:r>
            <a:r>
              <a:rPr lang="es-ES" dirty="0"/>
              <a:t>realizado</a:t>
            </a:r>
            <a:r>
              <a:rPr lang="en-US" dirty="0"/>
              <a:t> </a:t>
            </a:r>
            <a:r>
              <a:rPr lang="es-ES" dirty="0"/>
              <a:t>en</a:t>
            </a:r>
            <a:r>
              <a:rPr lang="en-US" dirty="0"/>
              <a:t> el </a:t>
            </a:r>
            <a:r>
              <a:rPr lang="es-ES" dirty="0"/>
              <a:t>Instituto</a:t>
            </a:r>
            <a:r>
              <a:rPr lang="en-US" dirty="0"/>
              <a:t> </a:t>
            </a:r>
            <a:r>
              <a:rPr lang="es-ES" dirty="0"/>
              <a:t>Nacional</a:t>
            </a:r>
            <a:r>
              <a:rPr lang="en-US" dirty="0"/>
              <a:t> </a:t>
            </a:r>
            <a:r>
              <a:rPr lang="es-ES" dirty="0"/>
              <a:t>de</a:t>
            </a:r>
            <a:r>
              <a:rPr lang="en-US" dirty="0"/>
              <a:t> </a:t>
            </a:r>
            <a:r>
              <a:rPr lang="es-ES" dirty="0"/>
              <a:t>Cáncer</a:t>
            </a:r>
            <a:r>
              <a:rPr lang="en-US" dirty="0"/>
              <a:t> </a:t>
            </a:r>
            <a:r>
              <a:rPr lang="es-ES" dirty="0"/>
              <a:t>de</a:t>
            </a:r>
            <a:r>
              <a:rPr lang="en-US" dirty="0"/>
              <a:t> EE.UU</a:t>
            </a:r>
          </a:p>
          <a:p>
            <a:pPr lvl="1"/>
            <a:r>
              <a:rPr lang="en-US" dirty="0"/>
              <a:t>The Cancer Imaging Archive</a:t>
            </a:r>
          </a:p>
          <a:p>
            <a:pPr lvl="1"/>
            <a:endParaRPr lang="en-US" dirty="0"/>
          </a:p>
          <a:p>
            <a:pPr lvl="1"/>
            <a:r>
              <a:rPr lang="es-ES" dirty="0"/>
              <a:t>Imágenes</a:t>
            </a:r>
            <a:r>
              <a:rPr lang="en-US" dirty="0"/>
              <a:t> de </a:t>
            </a:r>
            <a:r>
              <a:rPr lang="es-ES" dirty="0"/>
              <a:t>radiología</a:t>
            </a:r>
            <a:r>
              <a:rPr lang="en-US" dirty="0"/>
              <a:t> de 66 </a:t>
            </a:r>
            <a:r>
              <a:rPr lang="es-ES" dirty="0"/>
              <a:t>pacientes</a:t>
            </a:r>
          </a:p>
          <a:p>
            <a:pPr lvl="1"/>
            <a:r>
              <a:rPr lang="es-ES" dirty="0"/>
              <a:t>Imágenes</a:t>
            </a:r>
            <a:r>
              <a:rPr lang="en-US" dirty="0"/>
              <a:t> </a:t>
            </a:r>
            <a:r>
              <a:rPr lang="es-ES" dirty="0"/>
              <a:t>patológicas</a:t>
            </a:r>
            <a:r>
              <a:rPr lang="en-US" dirty="0"/>
              <a:t> de 189 </a:t>
            </a:r>
            <a:r>
              <a:rPr lang="es-ES" dirty="0"/>
              <a:t>pacientes</a:t>
            </a:r>
          </a:p>
          <a:p>
            <a:endParaRPr lang="en-US" dirty="0"/>
          </a:p>
          <a:p>
            <a:r>
              <a:rPr lang="es-ES" dirty="0"/>
              <a:t>Imágenes</a:t>
            </a:r>
            <a:r>
              <a:rPr lang="en-US" dirty="0"/>
              <a:t> </a:t>
            </a:r>
            <a:r>
              <a:rPr lang="es-ES" dirty="0"/>
              <a:t>radiológicas</a:t>
            </a:r>
            <a:r>
              <a:rPr lang="en-US" dirty="0"/>
              <a:t> por RM</a:t>
            </a:r>
          </a:p>
          <a:p>
            <a:pPr lvl="1"/>
            <a:r>
              <a:rPr lang="en-US" dirty="0"/>
              <a:t>Vista axial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3. DISEÑO DE LA SOLUCIÓN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3.3. DATASET</a:t>
            </a:r>
          </a:p>
        </p:txBody>
      </p:sp>
      <p:sp>
        <p:nvSpPr>
          <p:cNvPr id="5" name="Cerrar llave 4">
            <a:extLst>
              <a:ext uri="{FF2B5EF4-FFF2-40B4-BE49-F238E27FC236}">
                <a16:creationId xmlns:a16="http://schemas.microsoft.com/office/drawing/2014/main" id="{D45E6FBF-C685-4F98-AF47-AA59247BAF19}"/>
              </a:ext>
            </a:extLst>
          </p:cNvPr>
          <p:cNvSpPr/>
          <p:nvPr/>
        </p:nvSpPr>
        <p:spPr>
          <a:xfrm>
            <a:off x="5421086" y="2467013"/>
            <a:ext cx="130628" cy="564461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7CEF248F-1B56-4EBA-83FD-E57CDC1A9DC1}"/>
              </a:ext>
            </a:extLst>
          </p:cNvPr>
          <p:cNvSpPr txBox="1"/>
          <p:nvPr/>
        </p:nvSpPr>
        <p:spPr>
          <a:xfrm>
            <a:off x="5551714" y="2566049"/>
            <a:ext cx="440924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JSON con datos clínicos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33B6A6C3-176B-4E20-83FC-68FC6C0B4F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134" y="4441702"/>
            <a:ext cx="7781731" cy="716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2087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Python 3.8</a:t>
            </a:r>
          </a:p>
          <a:p>
            <a:r>
              <a:rPr lang="en-US" dirty="0"/>
              <a:t>Visual Studio Code</a:t>
            </a:r>
          </a:p>
          <a:p>
            <a:pPr lvl="1"/>
            <a:r>
              <a:rPr lang="en-US" dirty="0" err="1"/>
              <a:t>Guía</a:t>
            </a:r>
            <a:r>
              <a:rPr lang="en-US" dirty="0"/>
              <a:t> de </a:t>
            </a:r>
            <a:r>
              <a:rPr lang="en-US" dirty="0" err="1"/>
              <a:t>estilo</a:t>
            </a:r>
            <a:r>
              <a:rPr lang="en-US" dirty="0"/>
              <a:t> PEP8</a:t>
            </a:r>
          </a:p>
          <a:p>
            <a:pPr lvl="3"/>
            <a:endParaRPr lang="en-US" dirty="0"/>
          </a:p>
          <a:p>
            <a:pPr lvl="1"/>
            <a:r>
              <a:rPr lang="en-US" dirty="0" err="1"/>
              <a:t>numpy</a:t>
            </a:r>
            <a:endParaRPr lang="en-US" dirty="0"/>
          </a:p>
          <a:p>
            <a:pPr lvl="1"/>
            <a:r>
              <a:rPr lang="en-US" dirty="0" err="1"/>
              <a:t>pydicom</a:t>
            </a:r>
            <a:endParaRPr lang="en-US" dirty="0"/>
          </a:p>
          <a:p>
            <a:pPr lvl="1"/>
            <a:r>
              <a:rPr lang="en-US" dirty="0"/>
              <a:t>scikit-image</a:t>
            </a:r>
          </a:p>
          <a:p>
            <a:pPr lvl="1"/>
            <a:r>
              <a:rPr lang="en-US" dirty="0" err="1"/>
              <a:t>medpy</a:t>
            </a:r>
            <a:endParaRPr lang="en-US" dirty="0"/>
          </a:p>
          <a:p>
            <a:pPr lvl="1"/>
            <a:r>
              <a:rPr lang="en-US" dirty="0" err="1"/>
              <a:t>scipy</a:t>
            </a:r>
            <a:endParaRPr lang="en-US" dirty="0"/>
          </a:p>
          <a:p>
            <a:pPr lvl="1"/>
            <a:r>
              <a:rPr lang="en-US" dirty="0"/>
              <a:t>matplotlib</a:t>
            </a:r>
          </a:p>
          <a:p>
            <a:pPr lvl="1"/>
            <a:r>
              <a:rPr lang="en-US" dirty="0"/>
              <a:t>scikit-learn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3. DISEÑO DE LA SOLUCIÓN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3.4. HERRAMIENTAS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958DB2F-DB55-461B-B4CE-B677931C0B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3104" y="3705817"/>
            <a:ext cx="1948356" cy="1948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C8214F2-CF4B-9744-8689-9C11CE0CCA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9775" y="1688956"/>
            <a:ext cx="4689499" cy="1578567"/>
          </a:xfrm>
          <a:prstGeom prst="rect">
            <a:avLst/>
          </a:prstGeom>
        </p:spPr>
      </p:pic>
      <p:sp>
        <p:nvSpPr>
          <p:cNvPr id="12" name="TextBox 8">
            <a:extLst>
              <a:ext uri="{FF2B5EF4-FFF2-40B4-BE49-F238E27FC236}">
                <a16:creationId xmlns:a16="http://schemas.microsoft.com/office/drawing/2014/main" id="{CB47AC9B-A53E-7A47-844C-26F6C94AB7EC}"/>
              </a:ext>
            </a:extLst>
          </p:cNvPr>
          <p:cNvSpPr txBox="1"/>
          <p:nvPr/>
        </p:nvSpPr>
        <p:spPr>
          <a:xfrm>
            <a:off x="8242068" y="2465738"/>
            <a:ext cx="32455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900" dirty="0"/>
              <a:t>[</a:t>
            </a:r>
            <a:r>
              <a:rPr lang="es-ES" sz="900" dirty="0"/>
              <a:t>8</a:t>
            </a:r>
            <a:r>
              <a:rPr lang="en-ES" sz="900" dirty="0"/>
              <a:t>]</a:t>
            </a:r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6B90A518-3E2C-D34F-985D-1F33B5E53637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[8] </a:t>
            </a:r>
            <a:r>
              <a:rPr lang="en-GB" sz="700" dirty="0"/>
              <a:t>https://</a:t>
            </a:r>
            <a:r>
              <a:rPr lang="en-GB" sz="700" dirty="0" err="1"/>
              <a:t>www.python.org</a:t>
            </a:r>
            <a:r>
              <a:rPr lang="en-GB" sz="700" dirty="0"/>
              <a:t>/</a:t>
            </a:r>
            <a:endParaRPr lang="en-US" sz="600" dirty="0"/>
          </a:p>
          <a:p>
            <a:pPr algn="l"/>
            <a:endParaRPr lang="en-US" sz="600" dirty="0"/>
          </a:p>
        </p:txBody>
      </p:sp>
      <p:sp>
        <p:nvSpPr>
          <p:cNvPr id="14" name="Footer Placeholder 2">
            <a:extLst>
              <a:ext uri="{FF2B5EF4-FFF2-40B4-BE49-F238E27FC236}">
                <a16:creationId xmlns:a16="http://schemas.microsoft.com/office/drawing/2014/main" id="{AE00BBE0-EBF7-AD4B-B07C-9A98B7302F43}"/>
              </a:ext>
            </a:extLst>
          </p:cNvPr>
          <p:cNvSpPr txBox="1">
            <a:spLocks/>
          </p:cNvSpPr>
          <p:nvPr/>
        </p:nvSpPr>
        <p:spPr>
          <a:xfrm>
            <a:off x="457201" y="63246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[9] https://</a:t>
            </a:r>
            <a:r>
              <a:rPr lang="en-US" sz="600" dirty="0" err="1"/>
              <a:t>en.wikipedia.org</a:t>
            </a:r>
            <a:r>
              <a:rPr lang="en-US" sz="600" dirty="0"/>
              <a:t>/wiki/</a:t>
            </a:r>
            <a:r>
              <a:rPr lang="en-US" sz="600" dirty="0" err="1"/>
              <a:t>Visual_Studio_Code</a:t>
            </a:r>
            <a:endParaRPr lang="en-US" sz="600" dirty="0"/>
          </a:p>
          <a:p>
            <a:pPr algn="l"/>
            <a:endParaRPr lang="en-US" sz="600" dirty="0"/>
          </a:p>
        </p:txBody>
      </p:sp>
      <p:sp>
        <p:nvSpPr>
          <p:cNvPr id="15" name="TextBox 8">
            <a:extLst>
              <a:ext uri="{FF2B5EF4-FFF2-40B4-BE49-F238E27FC236}">
                <a16:creationId xmlns:a16="http://schemas.microsoft.com/office/drawing/2014/main" id="{EAE3C2E0-0155-AE48-A9CE-B2BE8214853F}"/>
              </a:ext>
            </a:extLst>
          </p:cNvPr>
          <p:cNvSpPr txBox="1"/>
          <p:nvPr/>
        </p:nvSpPr>
        <p:spPr>
          <a:xfrm>
            <a:off x="7760100" y="5423341"/>
            <a:ext cx="32455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900" dirty="0"/>
              <a:t>[</a:t>
            </a:r>
            <a:r>
              <a:rPr lang="es-ES" sz="900" dirty="0"/>
              <a:t>9</a:t>
            </a:r>
            <a:r>
              <a:rPr lang="en-ES" sz="900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4732220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4149970" cy="4847192"/>
          </a:xfrm>
        </p:spPr>
        <p:txBody>
          <a:bodyPr>
            <a:normAutofit/>
          </a:bodyPr>
          <a:lstStyle/>
          <a:p>
            <a:r>
              <a:rPr lang="es-ES_tradnl" dirty="0"/>
              <a:t>Extracción del cerebro</a:t>
            </a:r>
          </a:p>
          <a:p>
            <a:pPr lvl="1"/>
            <a:r>
              <a:rPr lang="es-ES_tradnl" dirty="0" err="1"/>
              <a:t>Algortimo</a:t>
            </a:r>
            <a:r>
              <a:rPr lang="es-ES_tradnl" dirty="0"/>
              <a:t> McStrip</a:t>
            </a:r>
          </a:p>
          <a:p>
            <a:pPr lvl="2"/>
            <a:r>
              <a:rPr lang="es-ES_tradnl" dirty="0"/>
              <a:t>Basado en intensidades y bordes</a:t>
            </a:r>
          </a:p>
          <a:p>
            <a:pPr lvl="2"/>
            <a:r>
              <a:rPr lang="es-ES_tradnl" dirty="0"/>
              <a:t>Máscaras de 3 niveles</a:t>
            </a:r>
          </a:p>
          <a:p>
            <a:pPr lvl="2"/>
            <a:r>
              <a:rPr lang="es-ES_tradnl" dirty="0"/>
              <a:t>Combinación de las máscaras</a:t>
            </a:r>
          </a:p>
          <a:p>
            <a:pPr lvl="3"/>
            <a:r>
              <a:rPr lang="es-ES_tradnl" dirty="0"/>
              <a:t>Estrategia de votos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4. DESARROLLO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4.1. PREPROCESAMIENTO DE IMÁGENES</a:t>
            </a:r>
          </a:p>
        </p:txBody>
      </p:sp>
      <p:pic>
        <p:nvPicPr>
          <p:cNvPr id="7" name="Content Placeholder 6" descr="Diagram&#10;&#10;Description automatically generated">
            <a:extLst>
              <a:ext uri="{FF2B5EF4-FFF2-40B4-BE49-F238E27FC236}">
                <a16:creationId xmlns:a16="http://schemas.microsoft.com/office/drawing/2014/main" id="{7F1D1BE7-AC4F-4245-AEAE-A8146671658C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tretch>
            <a:fillRect/>
          </a:stretch>
        </p:blipFill>
        <p:spPr>
          <a:xfrm>
            <a:off x="4804254" y="1365250"/>
            <a:ext cx="3842379" cy="4846638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5D27CAD-A9C9-A94A-ABC3-9C7562DF9D7B}"/>
              </a:ext>
            </a:extLst>
          </p:cNvPr>
          <p:cNvSpPr txBox="1"/>
          <p:nvPr/>
        </p:nvSpPr>
        <p:spPr>
          <a:xfrm>
            <a:off x="7236782" y="5946420"/>
            <a:ext cx="43401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900" dirty="0"/>
              <a:t>[</a:t>
            </a:r>
            <a:r>
              <a:rPr lang="es-ES" sz="900" dirty="0"/>
              <a:t>10</a:t>
            </a:r>
            <a:r>
              <a:rPr lang="en-ES" sz="900" dirty="0"/>
              <a:t>]</a:t>
            </a:r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1DF3CE26-74CB-A94D-B52C-D9A4CEF9C4BE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[10] </a:t>
            </a:r>
            <a:r>
              <a:rPr lang="en-GB" sz="600" dirty="0"/>
              <a:t>K. Rehm, K. Schaper, J. Anderson, R. Woods, S. </a:t>
            </a:r>
            <a:r>
              <a:rPr lang="en-GB" sz="600" dirty="0" err="1"/>
              <a:t>Stoltzner</a:t>
            </a:r>
            <a:r>
              <a:rPr lang="en-GB" sz="600" dirty="0"/>
              <a:t>, y D. </a:t>
            </a:r>
            <a:r>
              <a:rPr lang="en-GB" sz="600" dirty="0" err="1"/>
              <a:t>Rottenberg</a:t>
            </a:r>
            <a:r>
              <a:rPr lang="en-GB" sz="600" dirty="0"/>
              <a:t>, «Putting our heads together: a consensus approach to brain/non-brain segmentation in T1-weighted MR volumes», </a:t>
            </a:r>
            <a:r>
              <a:rPr lang="en-GB" sz="600" i="1" dirty="0" err="1"/>
              <a:t>NeuroImage</a:t>
            </a:r>
            <a:r>
              <a:rPr lang="en-GB" sz="600" dirty="0"/>
              <a:t>, vol. 22, </a:t>
            </a:r>
            <a:r>
              <a:rPr lang="en-GB" sz="600" dirty="0" err="1"/>
              <a:t>n.</a:t>
            </a:r>
            <a:r>
              <a:rPr lang="en-GB" sz="600" baseline="30000" dirty="0" err="1"/>
              <a:t>o</a:t>
            </a:r>
            <a:r>
              <a:rPr lang="en-GB" sz="600" dirty="0"/>
              <a:t> 3, pp. 1262-1270, </a:t>
            </a:r>
            <a:r>
              <a:rPr lang="en-GB" sz="600" dirty="0" err="1"/>
              <a:t>jul.</a:t>
            </a:r>
            <a:r>
              <a:rPr lang="en-GB" sz="600" dirty="0"/>
              <a:t> 2004, </a:t>
            </a:r>
            <a:r>
              <a:rPr lang="en-GB" sz="600" dirty="0" err="1"/>
              <a:t>doi</a:t>
            </a:r>
            <a:r>
              <a:rPr lang="en-GB" sz="600" dirty="0"/>
              <a:t>: 10.1016/j.neuroimage.2004.03.011.</a:t>
            </a:r>
            <a:endParaRPr lang="en-ES" sz="600" dirty="0"/>
          </a:p>
          <a:p>
            <a:pPr algn="l"/>
            <a:endParaRPr lang="en-US" sz="600" dirty="0"/>
          </a:p>
        </p:txBody>
      </p:sp>
    </p:spTree>
    <p:extLst>
      <p:ext uri="{BB962C8B-B14F-4D97-AF65-F5344CB8AC3E}">
        <p14:creationId xmlns:p14="http://schemas.microsoft.com/office/powerpoint/2010/main" val="8429454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4. DESARROLLO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4.1. PREPROCESAMIENTO DE IMÁGENES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DD47746-C8EA-9147-A10B-F44AA4183EBC}"/>
              </a:ext>
            </a:extLst>
          </p:cNvPr>
          <p:cNvGrpSpPr/>
          <p:nvPr/>
        </p:nvGrpSpPr>
        <p:grpSpPr>
          <a:xfrm>
            <a:off x="422033" y="3047048"/>
            <a:ext cx="1216061" cy="720000"/>
            <a:chOff x="422033" y="1548448"/>
            <a:chExt cx="1216061" cy="720000"/>
          </a:xfrm>
        </p:grpSpPr>
        <p:pic>
          <p:nvPicPr>
            <p:cNvPr id="12" name="Imagen 1">
              <a:extLst>
                <a:ext uri="{FF2B5EF4-FFF2-40B4-BE49-F238E27FC236}">
                  <a16:creationId xmlns:a16="http://schemas.microsoft.com/office/drawing/2014/main" id="{98AA47B0-4377-C349-8B36-A206FF23A13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2033" y="1548448"/>
              <a:ext cx="299181" cy="72000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F4922A6-2FE9-9A4C-93A0-C8BD311FA0E2}"/>
                </a:ext>
              </a:extLst>
            </p:cNvPr>
            <p:cNvSpPr txBox="1"/>
            <p:nvPr/>
          </p:nvSpPr>
          <p:spPr>
            <a:xfrm>
              <a:off x="811265" y="1723782"/>
              <a:ext cx="826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Nivel 1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137E2A5-D7C3-F94B-A055-D1869B8D3B83}"/>
              </a:ext>
            </a:extLst>
          </p:cNvPr>
          <p:cNvGrpSpPr/>
          <p:nvPr/>
        </p:nvGrpSpPr>
        <p:grpSpPr>
          <a:xfrm>
            <a:off x="422032" y="4178842"/>
            <a:ext cx="1216061" cy="720000"/>
            <a:chOff x="422033" y="1548448"/>
            <a:chExt cx="1216061" cy="720000"/>
          </a:xfrm>
        </p:grpSpPr>
        <p:pic>
          <p:nvPicPr>
            <p:cNvPr id="15" name="Imagen 1">
              <a:extLst>
                <a:ext uri="{FF2B5EF4-FFF2-40B4-BE49-F238E27FC236}">
                  <a16:creationId xmlns:a16="http://schemas.microsoft.com/office/drawing/2014/main" id="{E4623B42-E6DF-BC40-AC06-B6BB0C5C566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2033" y="1548448"/>
              <a:ext cx="299181" cy="72000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522D650-0C9C-1D4B-81BE-0318F0998557}"/>
                </a:ext>
              </a:extLst>
            </p:cNvPr>
            <p:cNvSpPr txBox="1"/>
            <p:nvPr/>
          </p:nvSpPr>
          <p:spPr>
            <a:xfrm>
              <a:off x="811265" y="1723782"/>
              <a:ext cx="826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Nivel 2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529925A-B61C-044B-9365-B2DB5B158955}"/>
              </a:ext>
            </a:extLst>
          </p:cNvPr>
          <p:cNvGrpSpPr/>
          <p:nvPr/>
        </p:nvGrpSpPr>
        <p:grpSpPr>
          <a:xfrm>
            <a:off x="422032" y="5310636"/>
            <a:ext cx="1216061" cy="720000"/>
            <a:chOff x="422033" y="1548448"/>
            <a:chExt cx="1216061" cy="720000"/>
          </a:xfrm>
        </p:grpSpPr>
        <p:pic>
          <p:nvPicPr>
            <p:cNvPr id="19" name="Imagen 1">
              <a:extLst>
                <a:ext uri="{FF2B5EF4-FFF2-40B4-BE49-F238E27FC236}">
                  <a16:creationId xmlns:a16="http://schemas.microsoft.com/office/drawing/2014/main" id="{50FCBC4B-DD1A-644E-8ED9-FB173308565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2033" y="1548448"/>
              <a:ext cx="299181" cy="720000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6F61E25-D73B-4049-B351-5387357FBB75}"/>
                </a:ext>
              </a:extLst>
            </p:cNvPr>
            <p:cNvSpPr txBox="1"/>
            <p:nvPr/>
          </p:nvSpPr>
          <p:spPr>
            <a:xfrm>
              <a:off x="811265" y="1723782"/>
              <a:ext cx="826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Nivel 3</a:t>
              </a:r>
            </a:p>
          </p:txBody>
        </p:sp>
      </p:grpSp>
      <p:pic>
        <p:nvPicPr>
          <p:cNvPr id="21" name="Picture 20">
            <a:extLst>
              <a:ext uri="{FF2B5EF4-FFF2-40B4-BE49-F238E27FC236}">
                <a16:creationId xmlns:a16="http://schemas.microsoft.com/office/drawing/2014/main" id="{3875797F-1992-1443-9A59-DE2CB9E908D2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62" t="20552" r="66773" b="16806"/>
          <a:stretch/>
        </p:blipFill>
        <p:spPr bwMode="auto">
          <a:xfrm>
            <a:off x="1917700" y="1405281"/>
            <a:ext cx="1536700" cy="121187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FE9F4F87-833C-DE46-A876-BE34C0AEBD23}"/>
              </a:ext>
            </a:extLst>
          </p:cNvPr>
          <p:cNvGrpSpPr/>
          <p:nvPr/>
        </p:nvGrpSpPr>
        <p:grpSpPr>
          <a:xfrm>
            <a:off x="428204" y="1688018"/>
            <a:ext cx="1317883" cy="720000"/>
            <a:chOff x="428204" y="1688018"/>
            <a:chExt cx="1317883" cy="720000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C173E2C-DB71-2B4A-B051-6D5BA12432EB}"/>
                </a:ext>
              </a:extLst>
            </p:cNvPr>
            <p:cNvSpPr txBox="1"/>
            <p:nvPr/>
          </p:nvSpPr>
          <p:spPr>
            <a:xfrm>
              <a:off x="828848" y="1863352"/>
              <a:ext cx="9172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Original</a:t>
              </a:r>
            </a:p>
          </p:txBody>
        </p:sp>
        <p:pic>
          <p:nvPicPr>
            <p:cNvPr id="25" name="Imagen 28" descr="asdad.png">
              <a:extLst>
                <a:ext uri="{FF2B5EF4-FFF2-40B4-BE49-F238E27FC236}">
                  <a16:creationId xmlns:a16="http://schemas.microsoft.com/office/drawing/2014/main" id="{0B0C97E9-346F-6642-961C-59434E35925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204" y="1688018"/>
              <a:ext cx="298342" cy="720000"/>
            </a:xfrm>
            <a:prstGeom prst="rect">
              <a:avLst/>
            </a:prstGeom>
          </p:spPr>
        </p:pic>
      </p:grpSp>
      <p:pic>
        <p:nvPicPr>
          <p:cNvPr id="26" name="Picture 25">
            <a:extLst>
              <a:ext uri="{FF2B5EF4-FFF2-40B4-BE49-F238E27FC236}">
                <a16:creationId xmlns:a16="http://schemas.microsoft.com/office/drawing/2014/main" id="{631A169D-E0A5-2846-9079-D5D9EF5B378E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902" t="18534" r="12966" b="17869"/>
          <a:stretch/>
        </p:blipFill>
        <p:spPr bwMode="auto">
          <a:xfrm>
            <a:off x="5979367" y="1319878"/>
            <a:ext cx="2041200" cy="150151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65AB30E-1C16-8045-A1FC-CC2E267B06BB}"/>
              </a:ext>
            </a:extLst>
          </p:cNvPr>
          <p:cNvCxnSpPr/>
          <p:nvPr/>
        </p:nvCxnSpPr>
        <p:spPr>
          <a:xfrm>
            <a:off x="3911600" y="2011218"/>
            <a:ext cx="1600200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2" name="Picture 31">
            <a:extLst>
              <a:ext uri="{FF2B5EF4-FFF2-40B4-BE49-F238E27FC236}">
                <a16:creationId xmlns:a16="http://schemas.microsoft.com/office/drawing/2014/main" id="{F9AC4EC2-069E-EF48-81BC-66906C50473B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234" t="21863" r="38600" b="20755"/>
          <a:stretch/>
        </p:blipFill>
        <p:spPr bwMode="auto">
          <a:xfrm>
            <a:off x="1917200" y="2969474"/>
            <a:ext cx="1537200" cy="91905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D0BDA24D-33E6-3149-AEBE-3C0AE89210D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843" t="21596" r="39476" b="20104"/>
          <a:stretch/>
        </p:blipFill>
        <p:spPr bwMode="auto">
          <a:xfrm>
            <a:off x="1917200" y="4080687"/>
            <a:ext cx="1537200" cy="94242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1E770907-DFC2-344F-B263-E220091E67B9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96" t="21367" r="39898" b="20107"/>
          <a:stretch/>
        </p:blipFill>
        <p:spPr bwMode="auto">
          <a:xfrm>
            <a:off x="1917200" y="5168353"/>
            <a:ext cx="1537200" cy="100456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6" name="Right Brace 35">
            <a:extLst>
              <a:ext uri="{FF2B5EF4-FFF2-40B4-BE49-F238E27FC236}">
                <a16:creationId xmlns:a16="http://schemas.microsoft.com/office/drawing/2014/main" id="{B297BD2D-950F-1942-AD84-94B3EB64DB9A}"/>
              </a:ext>
            </a:extLst>
          </p:cNvPr>
          <p:cNvSpPr/>
          <p:nvPr/>
        </p:nvSpPr>
        <p:spPr>
          <a:xfrm>
            <a:off x="3746810" y="3047048"/>
            <a:ext cx="164790" cy="3125871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721B2C03-848C-534C-873B-9350F8B5B3A9}"/>
              </a:ext>
            </a:extLst>
          </p:cNvPr>
          <p:cNvGrpSpPr/>
          <p:nvPr/>
        </p:nvGrpSpPr>
        <p:grpSpPr>
          <a:xfrm>
            <a:off x="4409721" y="4178842"/>
            <a:ext cx="1479595" cy="720000"/>
            <a:chOff x="422033" y="1548448"/>
            <a:chExt cx="1479595" cy="720000"/>
          </a:xfrm>
        </p:grpSpPr>
        <p:pic>
          <p:nvPicPr>
            <p:cNvPr id="38" name="Imagen 1">
              <a:extLst>
                <a:ext uri="{FF2B5EF4-FFF2-40B4-BE49-F238E27FC236}">
                  <a16:creationId xmlns:a16="http://schemas.microsoft.com/office/drawing/2014/main" id="{203999DA-AE2F-9E45-8A8B-7291F56149A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2033" y="1548448"/>
              <a:ext cx="299181" cy="720000"/>
            </a:xfrm>
            <a:prstGeom prst="rect">
              <a:avLst/>
            </a:prstGeom>
          </p:spPr>
        </p:pic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3E1AA244-16A9-4C4A-9EC6-DC0B0F63956C}"/>
                </a:ext>
              </a:extLst>
            </p:cNvPr>
            <p:cNvSpPr txBox="1"/>
            <p:nvPr/>
          </p:nvSpPr>
          <p:spPr>
            <a:xfrm>
              <a:off x="811265" y="1723782"/>
              <a:ext cx="10903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Consenso</a:t>
              </a:r>
            </a:p>
          </p:txBody>
        </p:sp>
      </p:grpSp>
      <p:pic>
        <p:nvPicPr>
          <p:cNvPr id="40" name="Picture 39">
            <a:extLst>
              <a:ext uri="{FF2B5EF4-FFF2-40B4-BE49-F238E27FC236}">
                <a16:creationId xmlns:a16="http://schemas.microsoft.com/office/drawing/2014/main" id="{EC29E283-6AEE-9D4B-8AB9-9F959E94DCCA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10" t="18535" r="40473" b="18574"/>
          <a:stretch/>
        </p:blipFill>
        <p:spPr bwMode="auto">
          <a:xfrm>
            <a:off x="5979367" y="3774192"/>
            <a:ext cx="2041200" cy="138911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2646653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2170989"/>
            <a:ext cx="7467937" cy="4847192"/>
          </a:xfrm>
        </p:spPr>
        <p:txBody>
          <a:bodyPr>
            <a:normAutofit/>
          </a:bodyPr>
          <a:lstStyle/>
          <a:p>
            <a:r>
              <a:rPr lang="en-US" dirty="0" err="1"/>
              <a:t>Mezcla</a:t>
            </a:r>
            <a:r>
              <a:rPr lang="en-US" dirty="0"/>
              <a:t> de </a:t>
            </a:r>
            <a:r>
              <a:rPr lang="en-US" dirty="0" err="1"/>
              <a:t>Gaussianas</a:t>
            </a:r>
            <a:endParaRPr lang="en-US" dirty="0"/>
          </a:p>
          <a:p>
            <a:pPr lvl="1"/>
            <a:r>
              <a:rPr lang="en-US" dirty="0"/>
              <a:t>Puntos </a:t>
            </a:r>
            <a:r>
              <a:rPr lang="en-US" dirty="0" err="1"/>
              <a:t>generados</a:t>
            </a:r>
            <a:r>
              <a:rPr lang="en-US" dirty="0"/>
              <a:t> a </a:t>
            </a:r>
            <a:r>
              <a:rPr lang="en-US" dirty="0" err="1"/>
              <a:t>partir</a:t>
            </a:r>
            <a:r>
              <a:rPr lang="en-US" dirty="0"/>
              <a:t> de 3 </a:t>
            </a:r>
            <a:r>
              <a:rPr lang="en-US" dirty="0" err="1"/>
              <a:t>distribuciones</a:t>
            </a:r>
            <a:r>
              <a:rPr lang="en-US" dirty="0"/>
              <a:t> </a:t>
            </a:r>
            <a:r>
              <a:rPr lang="en-US" dirty="0" err="1"/>
              <a:t>Gaussianas</a:t>
            </a:r>
            <a:endParaRPr lang="en-US" dirty="0"/>
          </a:p>
          <a:p>
            <a:pPr lvl="3"/>
            <a:r>
              <a:rPr lang="en-US" dirty="0"/>
              <a:t>Media</a:t>
            </a:r>
          </a:p>
          <a:p>
            <a:pPr lvl="3"/>
            <a:r>
              <a:rPr lang="en-US" dirty="0" err="1"/>
              <a:t>Covarianza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4. DESARROLLO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4.2. SEGMENTACIÓN DEL GLIOMA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38CB32D2-B99E-4E6E-B7A1-FC23C1A39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247" y="1236414"/>
            <a:ext cx="8419505" cy="807051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F5518BBB-0704-4736-B3D4-E59D87263543}"/>
              </a:ext>
            </a:extLst>
          </p:cNvPr>
          <p:cNvSpPr txBox="1"/>
          <p:nvPr/>
        </p:nvSpPr>
        <p:spPr>
          <a:xfrm>
            <a:off x="856551" y="3593631"/>
            <a:ext cx="4532811" cy="1420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Fondo negro</a:t>
            </a:r>
          </a:p>
          <a:p>
            <a:pPr>
              <a:lnSpc>
                <a:spcPct val="150000"/>
              </a:lnSpc>
            </a:pPr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Partes del cerebro de gran intensidad</a:t>
            </a:r>
          </a:p>
          <a:p>
            <a:pPr>
              <a:lnSpc>
                <a:spcPct val="150000"/>
              </a:lnSpc>
            </a:pPr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Resto del cerebro</a:t>
            </a:r>
          </a:p>
        </p:txBody>
      </p:sp>
      <p:sp>
        <p:nvSpPr>
          <p:cNvPr id="9" name="Abrir llave 8">
            <a:extLst>
              <a:ext uri="{FF2B5EF4-FFF2-40B4-BE49-F238E27FC236}">
                <a16:creationId xmlns:a16="http://schemas.microsoft.com/office/drawing/2014/main" id="{0F42897F-7E2C-46EC-B973-A5FA3CA021C7}"/>
              </a:ext>
            </a:extLst>
          </p:cNvPr>
          <p:cNvSpPr/>
          <p:nvPr/>
        </p:nvSpPr>
        <p:spPr>
          <a:xfrm>
            <a:off x="681136" y="3741576"/>
            <a:ext cx="203408" cy="1226868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515FE810-EDE6-4CB7-B070-D422700071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0272" y="3278266"/>
            <a:ext cx="3520225" cy="2235593"/>
          </a:xfrm>
          <a:prstGeom prst="rect">
            <a:avLst/>
          </a:prstGeom>
        </p:spPr>
      </p:pic>
      <p:sp>
        <p:nvSpPr>
          <p:cNvPr id="16" name="TextBox 8">
            <a:extLst>
              <a:ext uri="{FF2B5EF4-FFF2-40B4-BE49-F238E27FC236}">
                <a16:creationId xmlns:a16="http://schemas.microsoft.com/office/drawing/2014/main" id="{B490F3A2-7817-4474-8155-A6F9792041E8}"/>
              </a:ext>
            </a:extLst>
          </p:cNvPr>
          <p:cNvSpPr txBox="1"/>
          <p:nvPr/>
        </p:nvSpPr>
        <p:spPr>
          <a:xfrm>
            <a:off x="8789412" y="5274263"/>
            <a:ext cx="49428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900" dirty="0"/>
              <a:t>[</a:t>
            </a:r>
            <a:r>
              <a:rPr lang="es-ES" sz="900" dirty="0"/>
              <a:t>11</a:t>
            </a:r>
            <a:r>
              <a:rPr lang="en-ES" sz="900" dirty="0"/>
              <a:t>]</a:t>
            </a:r>
          </a:p>
        </p:txBody>
      </p:sp>
      <p:sp>
        <p:nvSpPr>
          <p:cNvPr id="17" name="Footer Placeholder 2">
            <a:extLst>
              <a:ext uri="{FF2B5EF4-FFF2-40B4-BE49-F238E27FC236}">
                <a16:creationId xmlns:a16="http://schemas.microsoft.com/office/drawing/2014/main" id="{5F08E4DC-6E18-4F07-80FA-AE31F8EB13DA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[11] </a:t>
            </a:r>
            <a:r>
              <a:rPr lang="en-GB" sz="600" dirty="0"/>
              <a:t>W. </a:t>
            </a:r>
            <a:r>
              <a:rPr lang="en-GB" sz="600" dirty="0" err="1"/>
              <a:t>Benesova</a:t>
            </a:r>
            <a:r>
              <a:rPr lang="en-GB" sz="600" dirty="0"/>
              <a:t>, «Segmentation of Brain </a:t>
            </a:r>
            <a:r>
              <a:rPr lang="en-GB" sz="600" dirty="0" err="1"/>
              <a:t>Tumors</a:t>
            </a:r>
            <a:r>
              <a:rPr lang="en-GB" sz="600" dirty="0"/>
              <a:t> from Magnetic Resonance Images using Adaptive Thresholding and Graph Cut Algorithm», 2016. /paper/Segmentation-of-Brain-</a:t>
            </a:r>
            <a:r>
              <a:rPr lang="en-GB" sz="600" dirty="0" err="1"/>
              <a:t>Tumors</a:t>
            </a:r>
            <a:r>
              <a:rPr lang="en-GB" sz="600" dirty="0"/>
              <a:t>-from-Magnetic-Images-</a:t>
            </a:r>
            <a:r>
              <a:rPr lang="en-GB" sz="600" dirty="0" err="1"/>
              <a:t>Benesova</a:t>
            </a:r>
            <a:r>
              <a:rPr lang="en-GB" sz="600" dirty="0"/>
              <a:t>/0cf0cb7439e3de4137382ce40a41ea97a598a885 (</a:t>
            </a:r>
            <a:r>
              <a:rPr lang="en-GB" sz="600" dirty="0" err="1"/>
              <a:t>accedido</a:t>
            </a:r>
            <a:r>
              <a:rPr lang="en-GB" sz="600" dirty="0"/>
              <a:t> </a:t>
            </a:r>
            <a:r>
              <a:rPr lang="en-GB" sz="600" dirty="0" err="1"/>
              <a:t>ene</a:t>
            </a:r>
            <a:r>
              <a:rPr lang="en-GB" sz="600" dirty="0"/>
              <a:t>. 21, 2021).</a:t>
            </a:r>
            <a:endParaRPr lang="en-US" sz="600" dirty="0"/>
          </a:p>
        </p:txBody>
      </p:sp>
    </p:spTree>
    <p:extLst>
      <p:ext uri="{BB962C8B-B14F-4D97-AF65-F5344CB8AC3E}">
        <p14:creationId xmlns:p14="http://schemas.microsoft.com/office/powerpoint/2010/main" val="34164429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2170989"/>
            <a:ext cx="7467937" cy="4847192"/>
          </a:xfrm>
        </p:spPr>
        <p:txBody>
          <a:bodyPr>
            <a:normAutofit/>
          </a:bodyPr>
          <a:lstStyle/>
          <a:p>
            <a:r>
              <a:rPr lang="en-US" dirty="0" err="1"/>
              <a:t>Reconstrucción</a:t>
            </a:r>
            <a:r>
              <a:rPr lang="en-US" dirty="0"/>
              <a:t> </a:t>
            </a:r>
            <a:r>
              <a:rPr lang="en-US" dirty="0" err="1"/>
              <a:t>morfológica</a:t>
            </a:r>
            <a:endParaRPr lang="en-US" dirty="0"/>
          </a:p>
          <a:p>
            <a:pPr lvl="1"/>
            <a:r>
              <a:rPr lang="en-US" dirty="0"/>
              <a:t>Zona del tumor con mayor </a:t>
            </a:r>
            <a:r>
              <a:rPr lang="en-US" dirty="0" err="1"/>
              <a:t>intensidad</a:t>
            </a:r>
            <a:endParaRPr lang="en-US" dirty="0"/>
          </a:p>
          <a:p>
            <a:pPr lvl="1"/>
            <a:r>
              <a:rPr lang="en-US" dirty="0" err="1"/>
              <a:t>Identificar</a:t>
            </a:r>
            <a:r>
              <a:rPr lang="en-US" dirty="0"/>
              <a:t> </a:t>
            </a:r>
            <a:r>
              <a:rPr lang="en-US" dirty="0" err="1"/>
              <a:t>picos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4. DESARROLLO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4.2. SEGMENTACIÓN DEL GLIOMA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38CB32D2-B99E-4E6E-B7A1-FC23C1A39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247" y="1236414"/>
            <a:ext cx="8419505" cy="807051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8EC20938-8656-4199-BC9A-4794FB9993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4034" y="3194816"/>
            <a:ext cx="6635932" cy="2867020"/>
          </a:xfrm>
          <a:prstGeom prst="rect">
            <a:avLst/>
          </a:prstGeom>
        </p:spPr>
      </p:pic>
      <p:sp>
        <p:nvSpPr>
          <p:cNvPr id="16" name="TextBox 8">
            <a:extLst>
              <a:ext uri="{FF2B5EF4-FFF2-40B4-BE49-F238E27FC236}">
                <a16:creationId xmlns:a16="http://schemas.microsoft.com/office/drawing/2014/main" id="{7E85B943-24A2-41BF-AEEF-6579D46AA9C1}"/>
              </a:ext>
            </a:extLst>
          </p:cNvPr>
          <p:cNvSpPr txBox="1"/>
          <p:nvPr/>
        </p:nvSpPr>
        <p:spPr>
          <a:xfrm>
            <a:off x="7236782" y="5946420"/>
            <a:ext cx="45941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900" dirty="0"/>
              <a:t>[</a:t>
            </a:r>
            <a:r>
              <a:rPr lang="es-ES" sz="900" dirty="0"/>
              <a:t>12</a:t>
            </a:r>
            <a:r>
              <a:rPr lang="en-ES" sz="900" dirty="0"/>
              <a:t>]</a:t>
            </a:r>
          </a:p>
        </p:txBody>
      </p:sp>
      <p:sp>
        <p:nvSpPr>
          <p:cNvPr id="17" name="Footer Placeholder 2">
            <a:extLst>
              <a:ext uri="{FF2B5EF4-FFF2-40B4-BE49-F238E27FC236}">
                <a16:creationId xmlns:a16="http://schemas.microsoft.com/office/drawing/2014/main" id="{64C96CB5-B1FF-4984-836A-45816F5D43F2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[12] </a:t>
            </a:r>
            <a:r>
              <a:rPr lang="en-GB" sz="600" dirty="0"/>
              <a:t>L. Vincent, «Morphological grayscale reconstruction in image analysis: applications and efficient algorithms», IEEE Trans. Image Process., vol. 2, </a:t>
            </a:r>
            <a:r>
              <a:rPr lang="en-GB" sz="600" dirty="0" err="1"/>
              <a:t>n.o</a:t>
            </a:r>
            <a:r>
              <a:rPr lang="en-GB" sz="600" dirty="0"/>
              <a:t> 2, pp. 176-201, abr. 1993, </a:t>
            </a:r>
            <a:r>
              <a:rPr lang="en-GB" sz="600" dirty="0" err="1"/>
              <a:t>doi</a:t>
            </a:r>
            <a:r>
              <a:rPr lang="en-GB" sz="600" dirty="0"/>
              <a:t>: 10.1109/83.217222.</a:t>
            </a:r>
            <a:endParaRPr lang="es-ES" sz="600" dirty="0"/>
          </a:p>
          <a:p>
            <a:pPr algn="l"/>
            <a:endParaRPr lang="en-US" sz="600" dirty="0"/>
          </a:p>
        </p:txBody>
      </p:sp>
    </p:spTree>
    <p:extLst>
      <p:ext uri="{BB962C8B-B14F-4D97-AF65-F5344CB8AC3E}">
        <p14:creationId xmlns:p14="http://schemas.microsoft.com/office/powerpoint/2010/main" val="29050762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2030" y="1364829"/>
            <a:ext cx="6931270" cy="4847192"/>
          </a:xfrm>
        </p:spPr>
        <p:txBody>
          <a:bodyPr/>
          <a:lstStyle/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Introducción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Estado del arte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Diseño de la solución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Desarrollo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Evaluación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Conclusiones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Líneas Futuras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C6DF6-4A0E-4941-9500-89442B73100A}" type="datetime3">
              <a:rPr lang="es-ES_tradnl" smtClean="0"/>
              <a:t>25.1.2021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noProof="0" dirty="0"/>
              <a:t>ÍNDICE</a:t>
            </a:r>
          </a:p>
        </p:txBody>
      </p:sp>
    </p:spTree>
    <p:extLst>
      <p:ext uri="{BB962C8B-B14F-4D97-AF65-F5344CB8AC3E}">
        <p14:creationId xmlns:p14="http://schemas.microsoft.com/office/powerpoint/2010/main" val="39415794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2170989"/>
            <a:ext cx="7467937" cy="4214974"/>
          </a:xfrm>
        </p:spPr>
        <p:txBody>
          <a:bodyPr>
            <a:normAutofit/>
          </a:bodyPr>
          <a:lstStyle/>
          <a:p>
            <a:r>
              <a:rPr lang="en-US" dirty="0"/>
              <a:t>Threshold </a:t>
            </a:r>
            <a:r>
              <a:rPr lang="en-US" dirty="0" err="1"/>
              <a:t>binario</a:t>
            </a:r>
            <a:endParaRPr lang="en-US" dirty="0"/>
          </a:p>
          <a:p>
            <a:pPr lvl="1"/>
            <a:r>
              <a:rPr lang="en-US" dirty="0" err="1"/>
              <a:t>Basado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las </a:t>
            </a:r>
            <a:r>
              <a:rPr lang="en-US" dirty="0" err="1"/>
              <a:t>intensidades</a:t>
            </a:r>
            <a:r>
              <a:rPr lang="en-US" dirty="0"/>
              <a:t> y las </a:t>
            </a:r>
            <a:r>
              <a:rPr lang="en-US" dirty="0" err="1"/>
              <a:t>distribuciones</a:t>
            </a:r>
            <a:r>
              <a:rPr lang="en-US" dirty="0"/>
              <a:t> </a:t>
            </a:r>
            <a:r>
              <a:rPr lang="en-US" dirty="0" err="1"/>
              <a:t>Gaussianas</a:t>
            </a:r>
            <a:endParaRPr lang="en-US" dirty="0"/>
          </a:p>
          <a:p>
            <a:pPr lvl="1"/>
            <a:endParaRPr lang="en-US" dirty="0"/>
          </a:p>
          <a:p>
            <a:pPr marL="457188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r>
              <a:rPr lang="en-US" dirty="0" err="1"/>
              <a:t>Selección</a:t>
            </a:r>
            <a:r>
              <a:rPr lang="en-US" dirty="0"/>
              <a:t> de la region del tumor</a:t>
            </a:r>
          </a:p>
          <a:p>
            <a:pPr lvl="1"/>
            <a:r>
              <a:rPr lang="en-US" dirty="0" err="1"/>
              <a:t>Región</a:t>
            </a:r>
            <a:r>
              <a:rPr lang="en-US" dirty="0"/>
              <a:t> con mayor </a:t>
            </a:r>
            <a:r>
              <a:rPr lang="en-US" dirty="0" err="1"/>
              <a:t>intensidad</a:t>
            </a:r>
            <a:r>
              <a:rPr lang="en-US" dirty="0"/>
              <a:t> media</a:t>
            </a:r>
          </a:p>
          <a:p>
            <a:pPr lvl="1"/>
            <a:r>
              <a:rPr lang="en-US" dirty="0" err="1"/>
              <a:t>Área</a:t>
            </a:r>
            <a:r>
              <a:rPr lang="en-US" dirty="0"/>
              <a:t> </a:t>
            </a:r>
            <a:r>
              <a:rPr lang="en-US" dirty="0" err="1"/>
              <a:t>mínima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 err="1"/>
              <a:t>Operaciones</a:t>
            </a:r>
            <a:r>
              <a:rPr lang="en-US" dirty="0"/>
              <a:t> </a:t>
            </a:r>
            <a:r>
              <a:rPr lang="en-US" dirty="0" err="1"/>
              <a:t>morfológicas</a:t>
            </a:r>
            <a:endParaRPr lang="en-US" dirty="0"/>
          </a:p>
          <a:p>
            <a:pPr lvl="1"/>
            <a:r>
              <a:rPr lang="en-US" dirty="0" err="1"/>
              <a:t>Mejora</a:t>
            </a:r>
            <a:r>
              <a:rPr lang="en-US" dirty="0"/>
              <a:t> de la </a:t>
            </a:r>
            <a:r>
              <a:rPr lang="en-US" dirty="0" err="1"/>
              <a:t>definición</a:t>
            </a:r>
            <a:endParaRPr lang="en-US" dirty="0"/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4. DESARROLLO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4.2. SEGMENTACIÓN DEL GLIOMA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38CB32D2-B99E-4E6E-B7A1-FC23C1A39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247" y="1236414"/>
            <a:ext cx="8419505" cy="807051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E2BBC158-7CC7-43C5-85FF-0862B49453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6421" y="3029293"/>
            <a:ext cx="3551158" cy="606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0743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1364829"/>
            <a:ext cx="7664693" cy="4847192"/>
          </a:xfrm>
        </p:spPr>
        <p:txBody>
          <a:bodyPr>
            <a:normAutofit/>
          </a:bodyPr>
          <a:lstStyle/>
          <a:p>
            <a:r>
              <a:rPr lang="en-US" dirty="0" err="1"/>
              <a:t>Compara</a:t>
            </a:r>
            <a:r>
              <a:rPr lang="en-US" dirty="0"/>
              <a:t> la </a:t>
            </a:r>
            <a:r>
              <a:rPr lang="en-US" dirty="0" err="1"/>
              <a:t>máscara</a:t>
            </a:r>
            <a:r>
              <a:rPr lang="en-US" dirty="0"/>
              <a:t> </a:t>
            </a:r>
            <a:r>
              <a:rPr lang="en-US" dirty="0" err="1"/>
              <a:t>resultante</a:t>
            </a:r>
            <a:r>
              <a:rPr lang="en-US" dirty="0"/>
              <a:t> del </a:t>
            </a:r>
            <a:r>
              <a:rPr lang="en-US" dirty="0" err="1"/>
              <a:t>algoritmo</a:t>
            </a:r>
            <a:r>
              <a:rPr lang="en-US" dirty="0"/>
              <a:t> de </a:t>
            </a:r>
            <a:r>
              <a:rPr lang="en-US" dirty="0" err="1"/>
              <a:t>eliminación</a:t>
            </a:r>
            <a:r>
              <a:rPr lang="en-US" dirty="0"/>
              <a:t> del </a:t>
            </a:r>
            <a:r>
              <a:rPr lang="en-US" dirty="0" err="1"/>
              <a:t>cráneo</a:t>
            </a:r>
            <a:r>
              <a:rPr lang="en-US" dirty="0"/>
              <a:t> con el </a:t>
            </a:r>
            <a:r>
              <a:rPr lang="en-US" i="1" dirty="0"/>
              <a:t>ground truth </a:t>
            </a:r>
            <a:r>
              <a:rPr lang="en-US" dirty="0" err="1"/>
              <a:t>asociado</a:t>
            </a:r>
            <a:endParaRPr lang="en-US" i="1" dirty="0"/>
          </a:p>
          <a:p>
            <a:pPr lvl="1"/>
            <a:r>
              <a:rPr lang="en-US" dirty="0"/>
              <a:t>Dataset (ISBR)</a:t>
            </a:r>
          </a:p>
          <a:p>
            <a:pPr lvl="3"/>
            <a:r>
              <a:rPr lang="en-US" dirty="0" err="1"/>
              <a:t>Resonáncias</a:t>
            </a:r>
            <a:r>
              <a:rPr lang="en-US" dirty="0"/>
              <a:t> </a:t>
            </a:r>
            <a:r>
              <a:rPr lang="en-US" dirty="0" err="1"/>
              <a:t>magnéticas</a:t>
            </a:r>
            <a:r>
              <a:rPr lang="en-US" dirty="0"/>
              <a:t> de 18 </a:t>
            </a:r>
            <a:r>
              <a:rPr lang="en-US" dirty="0" err="1"/>
              <a:t>pacientes</a:t>
            </a:r>
            <a:endParaRPr lang="en-US" dirty="0"/>
          </a:p>
          <a:p>
            <a:pPr lvl="3"/>
            <a:r>
              <a:rPr lang="en-US" dirty="0" err="1"/>
              <a:t>Máscara</a:t>
            </a:r>
            <a:r>
              <a:rPr lang="en-US" dirty="0"/>
              <a:t> de la </a:t>
            </a:r>
            <a:r>
              <a:rPr lang="en-US" dirty="0" err="1"/>
              <a:t>extracción</a:t>
            </a:r>
            <a:r>
              <a:rPr lang="en-US" dirty="0"/>
              <a:t> del </a:t>
            </a:r>
            <a:r>
              <a:rPr lang="en-US" dirty="0" err="1"/>
              <a:t>cráneo</a:t>
            </a:r>
            <a:endParaRPr lang="en-US" dirty="0"/>
          </a:p>
          <a:p>
            <a:pPr lvl="1"/>
            <a:r>
              <a:rPr lang="en-US" dirty="0" err="1"/>
              <a:t>Métricas</a:t>
            </a:r>
            <a:endParaRPr lang="en-US" dirty="0"/>
          </a:p>
          <a:p>
            <a:pPr lvl="2"/>
            <a:r>
              <a:rPr lang="en-US" dirty="0" err="1"/>
              <a:t>Falsos</a:t>
            </a:r>
            <a:r>
              <a:rPr lang="en-US" dirty="0"/>
              <a:t> </a:t>
            </a:r>
            <a:r>
              <a:rPr lang="en-US" dirty="0" err="1"/>
              <a:t>positivos</a:t>
            </a:r>
            <a:r>
              <a:rPr lang="en-US" dirty="0"/>
              <a:t> (FP)</a:t>
            </a:r>
          </a:p>
          <a:p>
            <a:pPr lvl="2"/>
            <a:r>
              <a:rPr lang="en-US" dirty="0" err="1"/>
              <a:t>Falsos</a:t>
            </a:r>
            <a:r>
              <a:rPr lang="en-US" dirty="0"/>
              <a:t> </a:t>
            </a:r>
            <a:r>
              <a:rPr lang="en-US" dirty="0" err="1"/>
              <a:t>negativos</a:t>
            </a:r>
            <a:r>
              <a:rPr lang="en-US" dirty="0"/>
              <a:t> (FN)</a:t>
            </a:r>
          </a:p>
          <a:p>
            <a:pPr lvl="2"/>
            <a:r>
              <a:rPr lang="en-US" dirty="0" err="1"/>
              <a:t>Índice</a:t>
            </a:r>
            <a:r>
              <a:rPr lang="en-US" dirty="0"/>
              <a:t> de </a:t>
            </a:r>
            <a:r>
              <a:rPr lang="en-US" dirty="0" err="1"/>
              <a:t>similaridad</a:t>
            </a:r>
            <a:r>
              <a:rPr lang="en-US" dirty="0"/>
              <a:t> de Jaccard</a:t>
            </a:r>
          </a:p>
          <a:p>
            <a:pPr lvl="1"/>
            <a:r>
              <a:rPr lang="en-US" dirty="0" err="1"/>
              <a:t>Resultados</a:t>
            </a:r>
            <a:endParaRPr lang="en-US" dirty="0"/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Mondragon </a:t>
            </a:r>
            <a:r>
              <a:rPr lang="en-US" dirty="0" err="1"/>
              <a:t>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5. EVALUACIÓN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5.1. ALGORITMO PARA LA ELIMINACIÓN DEL CRÁNEO</a:t>
            </a:r>
          </a:p>
        </p:txBody>
      </p:sp>
      <p:sp>
        <p:nvSpPr>
          <p:cNvPr id="9" name="Footer Placeholder 2">
            <a:extLst>
              <a:ext uri="{FF2B5EF4-FFF2-40B4-BE49-F238E27FC236}">
                <a16:creationId xmlns:a16="http://schemas.microsoft.com/office/drawing/2014/main" id="{945AC33A-4E4B-3642-AA50-A58B9113BFBF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47773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[13] https://</a:t>
            </a:r>
            <a:r>
              <a:rPr lang="en-US" sz="600" dirty="0" err="1"/>
              <a:t>www.nitrc.org</a:t>
            </a:r>
            <a:r>
              <a:rPr lang="en-US" sz="600" dirty="0"/>
              <a:t>/projects/</a:t>
            </a:r>
            <a:r>
              <a:rPr lang="en-US" sz="600" dirty="0" err="1"/>
              <a:t>ibsr</a:t>
            </a:r>
            <a:endParaRPr lang="en-US" sz="600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7759B64-7879-654E-8509-3AA3416514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9609985"/>
              </p:ext>
            </p:extLst>
          </p:nvPr>
        </p:nvGraphicFramePr>
        <p:xfrm>
          <a:off x="1638094" y="4722626"/>
          <a:ext cx="5260193" cy="76293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16618">
                  <a:extLst>
                    <a:ext uri="{9D8B030D-6E8A-4147-A177-3AD203B41FA5}">
                      <a16:colId xmlns:a16="http://schemas.microsoft.com/office/drawing/2014/main" val="312635430"/>
                    </a:ext>
                  </a:extLst>
                </a:gridCol>
                <a:gridCol w="1416618">
                  <a:extLst>
                    <a:ext uri="{9D8B030D-6E8A-4147-A177-3AD203B41FA5}">
                      <a16:colId xmlns:a16="http://schemas.microsoft.com/office/drawing/2014/main" val="1753524960"/>
                    </a:ext>
                  </a:extLst>
                </a:gridCol>
                <a:gridCol w="1314512">
                  <a:extLst>
                    <a:ext uri="{9D8B030D-6E8A-4147-A177-3AD203B41FA5}">
                      <a16:colId xmlns:a16="http://schemas.microsoft.com/office/drawing/2014/main" val="3337888272"/>
                    </a:ext>
                  </a:extLst>
                </a:gridCol>
                <a:gridCol w="1112445">
                  <a:extLst>
                    <a:ext uri="{9D8B030D-6E8A-4147-A177-3AD203B41FA5}">
                      <a16:colId xmlns:a16="http://schemas.microsoft.com/office/drawing/2014/main" val="1409993775"/>
                    </a:ext>
                  </a:extLst>
                </a:gridCol>
              </a:tblGrid>
              <a:tr h="38146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 dirty="0">
                          <a:effectLst/>
                        </a:rPr>
                        <a:t>FP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>
                          <a:effectLst/>
                        </a:rPr>
                        <a:t>FN</a:t>
                      </a:r>
                      <a:endParaRPr lang="en-E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>
                          <a:effectLst/>
                        </a:rPr>
                        <a:t>Jaccard</a:t>
                      </a:r>
                      <a:endParaRPr lang="en-E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83478402"/>
                  </a:ext>
                </a:extLst>
              </a:tr>
              <a:tr h="38146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ES" sz="12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Media</a:t>
                      </a:r>
                    </a:p>
                  </a:txBody>
                  <a:tcPr marL="68580" marR="68580" marT="0" marB="0"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dirty="0">
                          <a:effectLst/>
                        </a:rPr>
                        <a:t>0,104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dirty="0">
                          <a:effectLst/>
                        </a:rPr>
                        <a:t>0,098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dirty="0">
                          <a:effectLst/>
                        </a:rPr>
                        <a:t>0,824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57107726"/>
                  </a:ext>
                </a:extLst>
              </a:tr>
            </a:tbl>
          </a:graphicData>
        </a:graphic>
      </p:graphicFrame>
      <p:sp>
        <p:nvSpPr>
          <p:cNvPr id="10" name="TextBox 8">
            <a:extLst>
              <a:ext uri="{FF2B5EF4-FFF2-40B4-BE49-F238E27FC236}">
                <a16:creationId xmlns:a16="http://schemas.microsoft.com/office/drawing/2014/main" id="{E58E0490-8CC1-4041-967D-2A11D14CD83C}"/>
              </a:ext>
            </a:extLst>
          </p:cNvPr>
          <p:cNvSpPr txBox="1"/>
          <p:nvPr/>
        </p:nvSpPr>
        <p:spPr>
          <a:xfrm>
            <a:off x="2715582" y="2019958"/>
            <a:ext cx="45941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900" dirty="0"/>
              <a:t>[</a:t>
            </a:r>
            <a:r>
              <a:rPr lang="es-ES" sz="900" dirty="0"/>
              <a:t>13</a:t>
            </a:r>
            <a:r>
              <a:rPr lang="en-ES" sz="900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859171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1364829"/>
            <a:ext cx="6526031" cy="5021134"/>
          </a:xfrm>
        </p:spPr>
        <p:txBody>
          <a:bodyPr>
            <a:normAutofit/>
          </a:bodyPr>
          <a:lstStyle/>
          <a:p>
            <a:r>
              <a:rPr lang="es-ES_tradnl" dirty="0"/>
              <a:t>Base de datos con suficiente volumen</a:t>
            </a:r>
          </a:p>
          <a:p>
            <a:pPr lvl="1"/>
            <a:r>
              <a:rPr lang="es-ES_tradnl" dirty="0"/>
              <a:t>Valoración de otra vista adicional</a:t>
            </a:r>
          </a:p>
          <a:p>
            <a:r>
              <a:rPr lang="es-ES_tradnl" dirty="0"/>
              <a:t>Análisis del estado del arte</a:t>
            </a:r>
          </a:p>
          <a:p>
            <a:pPr lvl="1"/>
            <a:r>
              <a:rPr lang="es-ES_tradnl" dirty="0"/>
              <a:t>Evaluar situación actual</a:t>
            </a:r>
          </a:p>
          <a:p>
            <a:pPr lvl="1"/>
            <a:r>
              <a:rPr lang="es-ES_tradnl" dirty="0"/>
              <a:t>Enmarcar proyecto</a:t>
            </a:r>
          </a:p>
          <a:p>
            <a:r>
              <a:rPr lang="es-ES_tradnl" dirty="0" err="1"/>
              <a:t>Preprocesamiento</a:t>
            </a:r>
            <a:r>
              <a:rPr lang="es-ES_tradnl" dirty="0"/>
              <a:t> de imágenes</a:t>
            </a:r>
          </a:p>
          <a:p>
            <a:pPr lvl="1"/>
            <a:r>
              <a:rPr lang="es-ES_tradnl" dirty="0"/>
              <a:t>Extracción del cerebro</a:t>
            </a:r>
          </a:p>
          <a:p>
            <a:pPr lvl="1"/>
            <a:r>
              <a:rPr lang="es-ES_tradnl" dirty="0"/>
              <a:t>El tratamiento requiere mejora</a:t>
            </a:r>
          </a:p>
          <a:p>
            <a:pPr lvl="1"/>
            <a:r>
              <a:rPr lang="es-ES_tradnl" dirty="0"/>
              <a:t>Evaluación útil</a:t>
            </a:r>
          </a:p>
          <a:p>
            <a:r>
              <a:rPr lang="es-ES_tradnl" dirty="0"/>
              <a:t>Segmentación en Desarrollo</a:t>
            </a:r>
          </a:p>
          <a:p>
            <a:r>
              <a:rPr lang="es-ES_tradnl" dirty="0"/>
              <a:t>Proyecto dentro de los tiempos marcados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6. CONCLUSIONES</a:t>
            </a:r>
          </a:p>
        </p:txBody>
      </p:sp>
    </p:spTree>
    <p:extLst>
      <p:ext uri="{BB962C8B-B14F-4D97-AF65-F5344CB8AC3E}">
        <p14:creationId xmlns:p14="http://schemas.microsoft.com/office/powerpoint/2010/main" val="33237981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1364829"/>
            <a:ext cx="7664693" cy="4847192"/>
          </a:xfrm>
        </p:spPr>
        <p:txBody>
          <a:bodyPr>
            <a:normAutofit/>
          </a:bodyPr>
          <a:lstStyle/>
          <a:p>
            <a:r>
              <a:rPr lang="es-ES_tradnl" dirty="0"/>
              <a:t>Finalizar con la segmentación del tumor</a:t>
            </a:r>
          </a:p>
          <a:p>
            <a:pPr lvl="1"/>
            <a:r>
              <a:rPr lang="es-ES_tradnl" dirty="0"/>
              <a:t>Añadir una evaluación de este proceso</a:t>
            </a:r>
          </a:p>
          <a:p>
            <a:r>
              <a:rPr lang="es-ES_tradnl" dirty="0"/>
              <a:t>Mejora del </a:t>
            </a:r>
            <a:r>
              <a:rPr lang="es-ES_tradnl" dirty="0" err="1"/>
              <a:t>preprocesamiento</a:t>
            </a:r>
            <a:endParaRPr lang="es-ES_tradnl" dirty="0"/>
          </a:p>
          <a:p>
            <a:r>
              <a:rPr lang="es-ES_tradnl" dirty="0"/>
              <a:t>Modificarlo para código </a:t>
            </a:r>
            <a:r>
              <a:rPr lang="es-ES_tradnl" dirty="0" err="1"/>
              <a:t>multi</a:t>
            </a:r>
            <a:r>
              <a:rPr lang="es-ES_tradnl" dirty="0"/>
              <a:t>-modal</a:t>
            </a:r>
          </a:p>
          <a:p>
            <a:pPr lvl="1"/>
            <a:r>
              <a:rPr lang="es-ES_tradnl" dirty="0"/>
              <a:t>Hasta el momento implementaciones para T1</a:t>
            </a:r>
          </a:p>
          <a:p>
            <a:pPr lvl="1"/>
            <a:r>
              <a:rPr lang="es-ES_tradnl" dirty="0"/>
              <a:t>Extensión a T2 y FLAIR</a:t>
            </a:r>
          </a:p>
          <a:p>
            <a:r>
              <a:rPr lang="es-ES_tradnl" dirty="0"/>
              <a:t>Extracción de características del tumor</a:t>
            </a:r>
          </a:p>
          <a:p>
            <a:r>
              <a:rPr lang="es-ES_tradnl" dirty="0"/>
              <a:t>Desarrollo y validación del sistema inteligente</a:t>
            </a:r>
          </a:p>
          <a:p>
            <a:r>
              <a:rPr lang="es-ES_tradnl" dirty="0"/>
              <a:t>Análisis estático del código</a:t>
            </a:r>
          </a:p>
          <a:p>
            <a:pPr lvl="1"/>
            <a:r>
              <a:rPr lang="es-ES_tradnl" dirty="0"/>
              <a:t>Buenas prácticas</a:t>
            </a:r>
          </a:p>
          <a:p>
            <a:pPr lvl="1"/>
            <a:r>
              <a:rPr lang="es-ES_tradnl" dirty="0"/>
              <a:t>Detección de bugs</a:t>
            </a:r>
          </a:p>
          <a:p>
            <a:r>
              <a:rPr lang="es-ES_tradnl" dirty="0"/>
              <a:t>Interfaz gráfica</a:t>
            </a:r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7. LÍNEAS FUTURAS</a:t>
            </a:r>
          </a:p>
        </p:txBody>
      </p:sp>
    </p:spTree>
    <p:extLst>
      <p:ext uri="{BB962C8B-B14F-4D97-AF65-F5344CB8AC3E}">
        <p14:creationId xmlns:p14="http://schemas.microsoft.com/office/powerpoint/2010/main" val="34645852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contenido 1"/>
          <p:cNvSpPr txBox="1">
            <a:spLocks/>
          </p:cNvSpPr>
          <p:nvPr/>
        </p:nvSpPr>
        <p:spPr>
          <a:xfrm>
            <a:off x="3255254" y="2648673"/>
            <a:ext cx="2895602" cy="11506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40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1pPr>
            <a:lvl2pPr marL="457188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20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2pPr>
            <a:lvl3pPr marL="914377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10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3pPr>
            <a:lvl4pPr marL="1371566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05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4pPr>
            <a:lvl5pPr marL="1828755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n-US" sz="105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ES" sz="2400" b="1" dirty="0" err="1"/>
              <a:t>Eskerrik</a:t>
            </a:r>
            <a:r>
              <a:rPr lang="es-ES" sz="2400" b="1" dirty="0"/>
              <a:t> </a:t>
            </a:r>
            <a:r>
              <a:rPr lang="es-ES" sz="2400" b="1" dirty="0" err="1"/>
              <a:t>asko</a:t>
            </a:r>
            <a:endParaRPr lang="es-ES" sz="2400" b="1" dirty="0"/>
          </a:p>
          <a:p>
            <a:pPr algn="ctr"/>
            <a:r>
              <a:rPr lang="es-ES" sz="2400" b="1" dirty="0"/>
              <a:t>Muchas gracias</a:t>
            </a:r>
          </a:p>
          <a:p>
            <a:pPr algn="ctr"/>
            <a:r>
              <a:rPr lang="es-ES" sz="2400" b="1" dirty="0" err="1"/>
              <a:t>Thank</a:t>
            </a:r>
            <a:r>
              <a:rPr lang="es-ES" sz="2400" b="1" dirty="0"/>
              <a:t> </a:t>
            </a:r>
            <a:r>
              <a:rPr lang="es-ES" sz="2400" b="1" dirty="0" err="1"/>
              <a:t>you</a:t>
            </a:r>
            <a:endParaRPr lang="es-ES" sz="2400" b="1" dirty="0"/>
          </a:p>
        </p:txBody>
      </p:sp>
    </p:spTree>
    <p:extLst>
      <p:ext uri="{BB962C8B-B14F-4D97-AF65-F5344CB8AC3E}">
        <p14:creationId xmlns:p14="http://schemas.microsoft.com/office/powerpoint/2010/main" val="21485132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1364829"/>
            <a:ext cx="8134141" cy="803207"/>
          </a:xfrm>
        </p:spPr>
        <p:txBody>
          <a:bodyPr>
            <a:normAutofit/>
          </a:bodyPr>
          <a:lstStyle/>
          <a:p>
            <a:r>
              <a:rPr lang="es-ES" dirty="0"/>
              <a:t>Tumores cerebrales primarios		</a:t>
            </a:r>
            <a:r>
              <a:rPr lang="es-ES" u="sng" dirty="0"/>
              <a:t>Glioma</a:t>
            </a:r>
          </a:p>
          <a:p>
            <a:pPr lvl="1"/>
            <a:r>
              <a:rPr lang="es-ES" dirty="0"/>
              <a:t>80% de los tumores cerebrales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Mondragon </a:t>
            </a:r>
            <a:r>
              <a:rPr lang="en-US" dirty="0" err="1"/>
              <a:t>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1. INTRODUCCIÓN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1.1. CONTEXTO</a:t>
            </a:r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E29BE36A-A954-45C7-8898-0EEB365B6751}"/>
              </a:ext>
            </a:extLst>
          </p:cNvPr>
          <p:cNvCxnSpPr/>
          <p:nvPr/>
        </p:nvCxnSpPr>
        <p:spPr>
          <a:xfrm>
            <a:off x="4415246" y="1580606"/>
            <a:ext cx="58782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uadroTexto 11">
            <a:extLst>
              <a:ext uri="{FF2B5EF4-FFF2-40B4-BE49-F238E27FC236}">
                <a16:creationId xmlns:a16="http://schemas.microsoft.com/office/drawing/2014/main" id="{D5402979-F52C-44FF-BEB4-0D5643EAAE24}"/>
              </a:ext>
            </a:extLst>
          </p:cNvPr>
          <p:cNvSpPr txBox="1"/>
          <p:nvPr/>
        </p:nvSpPr>
        <p:spPr>
          <a:xfrm>
            <a:off x="6480203" y="1582870"/>
            <a:ext cx="19405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Glioblastoma</a:t>
            </a:r>
          </a:p>
        </p:txBody>
      </p:sp>
      <p:sp>
        <p:nvSpPr>
          <p:cNvPr id="10" name="Cerrar llave 9">
            <a:extLst>
              <a:ext uri="{FF2B5EF4-FFF2-40B4-BE49-F238E27FC236}">
                <a16:creationId xmlns:a16="http://schemas.microsoft.com/office/drawing/2014/main" id="{BB4D4F38-FEFC-4718-BC6D-E83F0198377E}"/>
              </a:ext>
            </a:extLst>
          </p:cNvPr>
          <p:cNvSpPr/>
          <p:nvPr/>
        </p:nvSpPr>
        <p:spPr>
          <a:xfrm>
            <a:off x="6158208" y="1420816"/>
            <a:ext cx="186612" cy="650580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D7FC480B-03B7-4A22-BB19-363257707779}"/>
              </a:ext>
            </a:extLst>
          </p:cNvPr>
          <p:cNvSpPr txBox="1"/>
          <p:nvPr/>
        </p:nvSpPr>
        <p:spPr>
          <a:xfrm>
            <a:off x="3208266" y="2497387"/>
            <a:ext cx="440924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Esperanza de 16-18 meses</a:t>
            </a:r>
          </a:p>
          <a:p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Supervivencia de 3-5% a 5 años</a:t>
            </a:r>
          </a:p>
        </p:txBody>
      </p:sp>
      <p:sp>
        <p:nvSpPr>
          <p:cNvPr id="15" name="Cerrar llave 14">
            <a:extLst>
              <a:ext uri="{FF2B5EF4-FFF2-40B4-BE49-F238E27FC236}">
                <a16:creationId xmlns:a16="http://schemas.microsoft.com/office/drawing/2014/main" id="{7BD1BCE4-5192-49F9-95D1-EAAC3C9FEEC4}"/>
              </a:ext>
            </a:extLst>
          </p:cNvPr>
          <p:cNvSpPr/>
          <p:nvPr/>
        </p:nvSpPr>
        <p:spPr>
          <a:xfrm>
            <a:off x="2839617" y="2335333"/>
            <a:ext cx="186612" cy="1005026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2" name="Content Placeholder 17">
            <a:extLst>
              <a:ext uri="{FF2B5EF4-FFF2-40B4-BE49-F238E27FC236}">
                <a16:creationId xmlns:a16="http://schemas.microsoft.com/office/drawing/2014/main" id="{5FC9DFF2-E9E0-4C5C-980D-E91F46D52E5B}"/>
              </a:ext>
            </a:extLst>
          </p:cNvPr>
          <p:cNvSpPr txBox="1">
            <a:spLocks/>
          </p:cNvSpPr>
          <p:nvPr/>
        </p:nvSpPr>
        <p:spPr>
          <a:xfrm>
            <a:off x="415869" y="2258900"/>
            <a:ext cx="2647684" cy="1230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marR="0" indent="-45720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20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2" marR="0" indent="-28574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18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2971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•"/>
              <a:tabLst/>
              <a:defRPr lang="es-ES_tradnl" sz="16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160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–"/>
              <a:tabLst/>
              <a:defRPr lang="es-ES_tradnl" sz="14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349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ppleSymbols" panose="02000000000000000000" pitchFamily="2" charset="-79"/>
              <a:buChar char="⎻"/>
              <a:tabLst/>
              <a:defRPr lang="en-US" sz="12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Cirugía</a:t>
            </a:r>
            <a:endParaRPr lang="es-ES" u="sng" dirty="0"/>
          </a:p>
          <a:p>
            <a:r>
              <a:rPr lang="es-ES" dirty="0"/>
              <a:t>Radioterapia</a:t>
            </a:r>
          </a:p>
          <a:p>
            <a:r>
              <a:rPr lang="es-ES" dirty="0"/>
              <a:t>Quimioterapia</a:t>
            </a:r>
          </a:p>
        </p:txBody>
      </p:sp>
      <p:sp>
        <p:nvSpPr>
          <p:cNvPr id="23" name="Content Placeholder 17">
            <a:extLst>
              <a:ext uri="{FF2B5EF4-FFF2-40B4-BE49-F238E27FC236}">
                <a16:creationId xmlns:a16="http://schemas.microsoft.com/office/drawing/2014/main" id="{9F2B0605-D0E1-4DC6-929D-6480C4F4C316}"/>
              </a:ext>
            </a:extLst>
          </p:cNvPr>
          <p:cNvSpPr txBox="1">
            <a:spLocks/>
          </p:cNvSpPr>
          <p:nvPr/>
        </p:nvSpPr>
        <p:spPr>
          <a:xfrm>
            <a:off x="422032" y="3940963"/>
            <a:ext cx="2647684" cy="5601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marR="0" indent="-45720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20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2" marR="0" indent="-28574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18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2971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•"/>
              <a:tabLst/>
              <a:defRPr lang="es-ES_tradnl" sz="16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160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–"/>
              <a:tabLst/>
              <a:defRPr lang="es-ES_tradnl" sz="14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349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ppleSymbols" panose="02000000000000000000" pitchFamily="2" charset="-79"/>
              <a:buChar char="⎻"/>
              <a:tabLst/>
              <a:defRPr lang="en-US" sz="12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Detección precoz</a:t>
            </a:r>
          </a:p>
        </p:txBody>
      </p:sp>
      <p:sp>
        <p:nvSpPr>
          <p:cNvPr id="24" name="Abrir llave 23">
            <a:extLst>
              <a:ext uri="{FF2B5EF4-FFF2-40B4-BE49-F238E27FC236}">
                <a16:creationId xmlns:a16="http://schemas.microsoft.com/office/drawing/2014/main" id="{44834FF7-252D-4B60-B52D-358EABBD4333}"/>
              </a:ext>
            </a:extLst>
          </p:cNvPr>
          <p:cNvSpPr/>
          <p:nvPr/>
        </p:nvSpPr>
        <p:spPr>
          <a:xfrm>
            <a:off x="3208266" y="3638027"/>
            <a:ext cx="248194" cy="1021695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6FA495E2-749B-410E-8671-42DDF50AFF6F}"/>
              </a:ext>
            </a:extLst>
          </p:cNvPr>
          <p:cNvSpPr txBox="1"/>
          <p:nvPr/>
        </p:nvSpPr>
        <p:spPr>
          <a:xfrm>
            <a:off x="3456460" y="3638027"/>
            <a:ext cx="5374031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Tratar en fase inicial</a:t>
            </a:r>
          </a:p>
          <a:p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Cirugía mínimamente invasiva o radiocirugía</a:t>
            </a:r>
          </a:p>
          <a:p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Incluso sin cirugía</a:t>
            </a:r>
          </a:p>
          <a:p>
            <a:endParaRPr lang="es-ES" sz="2000" dirty="0">
              <a:solidFill>
                <a:srgbClr val="00485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45D31F89-DDDC-4754-AD6E-46B310DB8B27}"/>
              </a:ext>
            </a:extLst>
          </p:cNvPr>
          <p:cNvSpPr txBox="1"/>
          <p:nvPr/>
        </p:nvSpPr>
        <p:spPr>
          <a:xfrm>
            <a:off x="1179248" y="5752026"/>
            <a:ext cx="676025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u="sng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Técnicas de imagen avanzadas e inteligencia artificial</a:t>
            </a:r>
          </a:p>
        </p:txBody>
      </p:sp>
      <p:sp>
        <p:nvSpPr>
          <p:cNvPr id="27" name="Content Placeholder 17">
            <a:extLst>
              <a:ext uri="{FF2B5EF4-FFF2-40B4-BE49-F238E27FC236}">
                <a16:creationId xmlns:a16="http://schemas.microsoft.com/office/drawing/2014/main" id="{0A092647-3B6C-4142-900D-356F7B985F4A}"/>
              </a:ext>
            </a:extLst>
          </p:cNvPr>
          <p:cNvSpPr txBox="1">
            <a:spLocks/>
          </p:cNvSpPr>
          <p:nvPr/>
        </p:nvSpPr>
        <p:spPr>
          <a:xfrm>
            <a:off x="422031" y="4998009"/>
            <a:ext cx="6179606" cy="5601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marR="0" indent="-45720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20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2" marR="0" indent="-28574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18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2971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•"/>
              <a:tabLst/>
              <a:defRPr lang="es-ES_tradnl" sz="16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160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–"/>
              <a:tabLst/>
              <a:defRPr lang="es-ES_tradnl" sz="14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349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ppleSymbols" panose="02000000000000000000" pitchFamily="2" charset="-79"/>
              <a:buChar char="⎻"/>
              <a:tabLst/>
              <a:defRPr lang="en-US" sz="12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Importancia de un primer diagnóstico preciso</a:t>
            </a:r>
          </a:p>
        </p:txBody>
      </p:sp>
      <p:sp>
        <p:nvSpPr>
          <p:cNvPr id="19" name="Footer Placeholder 2">
            <a:extLst>
              <a:ext uri="{FF2B5EF4-FFF2-40B4-BE49-F238E27FC236}">
                <a16:creationId xmlns:a16="http://schemas.microsoft.com/office/drawing/2014/main" id="{A4F69D56-6718-3743-B1EF-ED96461736FA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[1] </a:t>
            </a:r>
            <a:r>
              <a:rPr lang="en-GB" sz="600" dirty="0"/>
              <a:t>D. </a:t>
            </a:r>
            <a:r>
              <a:rPr lang="en-GB" sz="600" dirty="0" err="1"/>
              <a:t>Armocida</a:t>
            </a:r>
            <a:r>
              <a:rPr lang="en-GB" sz="600" dirty="0"/>
              <a:t>, A. </a:t>
            </a:r>
            <a:r>
              <a:rPr lang="en-GB" sz="600" dirty="0" err="1"/>
              <a:t>Pesce</a:t>
            </a:r>
            <a:r>
              <a:rPr lang="en-GB" sz="600" dirty="0"/>
              <a:t>, F. Di </a:t>
            </a:r>
            <a:r>
              <a:rPr lang="en-GB" sz="600" dirty="0" err="1"/>
              <a:t>Giammarco</a:t>
            </a:r>
            <a:r>
              <a:rPr lang="en-GB" sz="600" dirty="0"/>
              <a:t>, A. </a:t>
            </a:r>
            <a:r>
              <a:rPr lang="en-GB" sz="600" dirty="0" err="1"/>
              <a:t>Frati</a:t>
            </a:r>
            <a:r>
              <a:rPr lang="en-GB" sz="600" dirty="0"/>
              <a:t>, A. Santoro, y M. </a:t>
            </a:r>
            <a:r>
              <a:rPr lang="en-GB" sz="600" dirty="0" err="1"/>
              <a:t>Salvati</a:t>
            </a:r>
            <a:r>
              <a:rPr lang="en-GB" sz="600" dirty="0"/>
              <a:t>, «Long Term Survival in Patients Suffering from </a:t>
            </a:r>
            <a:r>
              <a:rPr lang="en-GB" sz="600" dirty="0" err="1"/>
              <a:t>Glio</a:t>
            </a:r>
            <a:r>
              <a:rPr lang="en-GB" sz="600" dirty="0"/>
              <a:t>-blastoma Multiforme: A Single-</a:t>
            </a:r>
            <a:r>
              <a:rPr lang="en-GB" sz="600" dirty="0" err="1"/>
              <a:t>Center</a:t>
            </a:r>
            <a:r>
              <a:rPr lang="en-GB" sz="600" dirty="0"/>
              <a:t> Observational Cohort Study», Diagnostics, vol. 9, </a:t>
            </a:r>
            <a:r>
              <a:rPr lang="en-GB" sz="600" dirty="0" err="1"/>
              <a:t>n.o</a:t>
            </a:r>
            <a:r>
              <a:rPr lang="en-GB" sz="600" dirty="0"/>
              <a:t> 4, p. 209, </a:t>
            </a:r>
            <a:r>
              <a:rPr lang="en-GB" sz="600" dirty="0" err="1"/>
              <a:t>nov.</a:t>
            </a:r>
            <a:r>
              <a:rPr lang="en-GB" sz="600" dirty="0"/>
              <a:t> 2019, </a:t>
            </a:r>
            <a:r>
              <a:rPr lang="en-GB" sz="600" dirty="0" err="1"/>
              <a:t>doi</a:t>
            </a:r>
            <a:r>
              <a:rPr lang="en-GB" sz="600" dirty="0"/>
              <a:t>: 10.3390/diagnostics9040209.</a:t>
            </a:r>
            <a:endParaRPr lang="en-US" sz="600" dirty="0"/>
          </a:p>
        </p:txBody>
      </p:sp>
      <p:sp>
        <p:nvSpPr>
          <p:cNvPr id="20" name="TextBox 8">
            <a:extLst>
              <a:ext uri="{FF2B5EF4-FFF2-40B4-BE49-F238E27FC236}">
                <a16:creationId xmlns:a16="http://schemas.microsoft.com/office/drawing/2014/main" id="{E6A5FD5D-83F5-414C-B8CB-5C62FA9D4AE1}"/>
              </a:ext>
            </a:extLst>
          </p:cNvPr>
          <p:cNvSpPr txBox="1"/>
          <p:nvPr/>
        </p:nvSpPr>
        <p:spPr>
          <a:xfrm>
            <a:off x="6948061" y="2917619"/>
            <a:ext cx="32455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900" dirty="0"/>
              <a:t>[1]</a:t>
            </a:r>
          </a:p>
        </p:txBody>
      </p:sp>
    </p:spTree>
    <p:extLst>
      <p:ext uri="{BB962C8B-B14F-4D97-AF65-F5344CB8AC3E}">
        <p14:creationId xmlns:p14="http://schemas.microsoft.com/office/powerpoint/2010/main" val="25929776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7664692" cy="4847192"/>
          </a:xfrm>
        </p:spPr>
        <p:txBody>
          <a:bodyPr>
            <a:normAutofit/>
          </a:bodyPr>
          <a:lstStyle/>
          <a:p>
            <a:r>
              <a:rPr lang="es-ES_tradnl" dirty="0"/>
              <a:t>Obtener un primer diagnóstico mediante la detección del tumor desde las imágenes médicas y obtener una clasificación de este.</a:t>
            </a:r>
          </a:p>
          <a:p>
            <a:r>
              <a:rPr lang="es-ES_tradnl" dirty="0"/>
              <a:t>Predecir la probabilidad de supervivencia del paciente</a:t>
            </a:r>
          </a:p>
          <a:p>
            <a:r>
              <a:rPr lang="es-ES_tradnl" dirty="0"/>
              <a:t>Pronosticar las posibilidades de tener una recaída tras la eliminación del tumor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1. INTRODUCCIÓN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1.2. OBJETIVOS</a:t>
            </a:r>
          </a:p>
        </p:txBody>
      </p:sp>
    </p:spTree>
    <p:extLst>
      <p:ext uri="{BB962C8B-B14F-4D97-AF65-F5344CB8AC3E}">
        <p14:creationId xmlns:p14="http://schemas.microsoft.com/office/powerpoint/2010/main" val="16608714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1. INTRODUCCIÓN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1.3. PLANIFICACIÓN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9A3826-A671-534D-9A80-59FFB68DDDC2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22032" y="1364829"/>
            <a:ext cx="8297242" cy="4847192"/>
          </a:xfrm>
        </p:spPr>
        <p:txBody>
          <a:bodyPr/>
          <a:lstStyle/>
          <a:p>
            <a:r>
              <a:rPr lang="en-ES" dirty="0"/>
              <a:t>Se han definido 8 fases</a:t>
            </a:r>
          </a:p>
          <a:p>
            <a:pPr marL="800088" lvl="1" indent="-342900">
              <a:buFont typeface="+mj-lt"/>
              <a:buAutoNum type="arabicPeriod"/>
            </a:pPr>
            <a:r>
              <a:rPr lang="en-ES" dirty="0"/>
              <a:t>Elaboración de un estado del arte sobre el glioblastoma</a:t>
            </a:r>
          </a:p>
          <a:p>
            <a:pPr marL="800088" lvl="1" indent="-342900">
              <a:buFont typeface="+mj-lt"/>
              <a:buAutoNum type="arabicPeriod"/>
            </a:pPr>
            <a:r>
              <a:rPr lang="en-ES" dirty="0"/>
              <a:t>Obtención de un dataset con imágenes médicas</a:t>
            </a:r>
          </a:p>
          <a:p>
            <a:pPr marL="800088" lvl="1" indent="-342900">
              <a:buFont typeface="+mj-lt"/>
              <a:buAutoNum type="arabicPeriod"/>
            </a:pPr>
            <a:r>
              <a:rPr lang="en-ES" dirty="0"/>
              <a:t>Análisis del problema y planteamiento de su resolución</a:t>
            </a:r>
          </a:p>
          <a:p>
            <a:pPr marL="800088" lvl="1" indent="-342900">
              <a:buFont typeface="+mj-lt"/>
              <a:buAutoNum type="arabicPeriod"/>
            </a:pPr>
            <a:r>
              <a:rPr lang="en-ES" dirty="0"/>
              <a:t>Aprendizaje del lenguaje de programación Python</a:t>
            </a:r>
          </a:p>
          <a:p>
            <a:pPr marL="800088" lvl="1" indent="-342900">
              <a:buFont typeface="+mj-lt"/>
              <a:buAutoNum type="arabicPeriod"/>
            </a:pPr>
            <a:r>
              <a:rPr lang="en-ES" dirty="0"/>
              <a:t>Análisis de las imágenes médicas para la detección del glioblastoma</a:t>
            </a:r>
          </a:p>
          <a:p>
            <a:pPr marL="800088" lvl="1" indent="-342900">
              <a:buFont typeface="+mj-lt"/>
              <a:buAutoNum type="arabicPeriod"/>
            </a:pPr>
            <a:r>
              <a:rPr lang="en-ES" dirty="0"/>
              <a:t>Desarrollo de un sistema inteligente para la predicción</a:t>
            </a:r>
          </a:p>
          <a:p>
            <a:pPr marL="800088" lvl="1" indent="-342900">
              <a:buFont typeface="+mj-lt"/>
              <a:buAutoNum type="arabicPeriod"/>
            </a:pPr>
            <a:r>
              <a:rPr lang="en-ES" dirty="0"/>
              <a:t>Evaluación y validación del sistema inteligente</a:t>
            </a:r>
          </a:p>
          <a:p>
            <a:pPr marL="800088" lvl="1" indent="-342900">
              <a:buFont typeface="+mj-lt"/>
              <a:buAutoNum type="arabicPeriod"/>
            </a:pPr>
            <a:r>
              <a:rPr lang="en-ES" dirty="0"/>
              <a:t>(Opcional) Desarrollo de una interfaz gráfica</a:t>
            </a:r>
          </a:p>
        </p:txBody>
      </p:sp>
    </p:spTree>
    <p:extLst>
      <p:ext uri="{BB962C8B-B14F-4D97-AF65-F5344CB8AC3E}">
        <p14:creationId xmlns:p14="http://schemas.microsoft.com/office/powerpoint/2010/main" val="40358502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1. INTRODUCCIÓN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1.3. PLANIFICACIÓN</a:t>
            </a:r>
          </a:p>
        </p:txBody>
      </p:sp>
      <p:pic>
        <p:nvPicPr>
          <p:cNvPr id="13" name="Content Placeholder 12" descr="Chart&#10;&#10;Description automatically generated">
            <a:extLst>
              <a:ext uri="{FF2B5EF4-FFF2-40B4-BE49-F238E27FC236}">
                <a16:creationId xmlns:a16="http://schemas.microsoft.com/office/drawing/2014/main" id="{0AFC9085-48EA-A740-96B2-8A885539C7CD}"/>
              </a:ext>
            </a:extLst>
          </p:cNvPr>
          <p:cNvPicPr>
            <a:picLocks noGrp="1"/>
          </p:cNvPicPr>
          <p:nvPr>
            <p:ph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93" r="4950"/>
          <a:stretch/>
        </p:blipFill>
        <p:spPr>
          <a:xfrm>
            <a:off x="457200" y="2335664"/>
            <a:ext cx="8261350" cy="2905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9459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2. ESTADO DEL ARTE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2.1. GLIOBLASTOMA MULTIFORME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3987692" cy="575938"/>
          </a:xfrm>
        </p:spPr>
        <p:txBody>
          <a:bodyPr>
            <a:normAutofit/>
          </a:bodyPr>
          <a:lstStyle/>
          <a:p>
            <a:r>
              <a:rPr lang="es-ES" dirty="0"/>
              <a:t>Clasificación de gliomas</a:t>
            </a:r>
          </a:p>
        </p:txBody>
      </p:sp>
      <p:sp>
        <p:nvSpPr>
          <p:cNvPr id="12" name="TextBox 8">
            <a:extLst>
              <a:ext uri="{FF2B5EF4-FFF2-40B4-BE49-F238E27FC236}">
                <a16:creationId xmlns:a16="http://schemas.microsoft.com/office/drawing/2014/main" id="{9338DECB-1862-4662-985D-19A4BA6CA673}"/>
              </a:ext>
            </a:extLst>
          </p:cNvPr>
          <p:cNvSpPr txBox="1"/>
          <p:nvPr/>
        </p:nvSpPr>
        <p:spPr>
          <a:xfrm>
            <a:off x="8404346" y="5540536"/>
            <a:ext cx="32455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900" dirty="0"/>
              <a:t>[2]</a:t>
            </a:r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448F15AF-1C80-4CC5-8B8D-2DDD1D59D507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[2] </a:t>
            </a:r>
            <a:r>
              <a:rPr lang="en-GB" sz="600" dirty="0"/>
              <a:t>W. Taal, J. Bromberg, y M. Bent, «Chemotherapy in glioma», CNS Oncol., vol. 4, pp. 1-14, abr. 2015, </a:t>
            </a:r>
            <a:r>
              <a:rPr lang="en-GB" sz="600" dirty="0" err="1"/>
              <a:t>doi</a:t>
            </a:r>
            <a:r>
              <a:rPr lang="en-GB" sz="600" dirty="0"/>
              <a:t>: 10.2217/cns.15.2.</a:t>
            </a:r>
            <a:endParaRPr lang="en-US" sz="600" dirty="0"/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C6152406-8774-4A80-90A7-4402A9171B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653" y="1901403"/>
            <a:ext cx="7664693" cy="3878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47276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2. ESTADO DEL ARTE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2.1. GLIOBLASTOMA MULTIFORME</a:t>
            </a:r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448F15AF-1C80-4CC5-8B8D-2DDD1D59D507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[]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GB" sz="600" dirty="0"/>
              <a:t>C. Dupont, N. </a:t>
            </a:r>
            <a:r>
              <a:rPr lang="en-GB" sz="600" dirty="0" err="1"/>
              <a:t>Betrouni</a:t>
            </a:r>
            <a:r>
              <a:rPr lang="en-GB" sz="600" dirty="0"/>
              <a:t>, N. </a:t>
            </a:r>
            <a:r>
              <a:rPr lang="en-GB" sz="600" dirty="0" err="1"/>
              <a:t>Reyns</a:t>
            </a:r>
            <a:r>
              <a:rPr lang="en-GB" sz="600" dirty="0"/>
              <a:t>, y M. </a:t>
            </a:r>
            <a:r>
              <a:rPr lang="en-GB" sz="600" dirty="0" err="1"/>
              <a:t>Vermandel</a:t>
            </a:r>
            <a:r>
              <a:rPr lang="en-GB" sz="600" dirty="0"/>
              <a:t>, «On Image Segmentation Methods Applied to Glioblastoma: State of Art and New Trends», IRBM, vol. 37, </a:t>
            </a:r>
            <a:r>
              <a:rPr lang="en-GB" sz="600" dirty="0" err="1"/>
              <a:t>n.o</a:t>
            </a:r>
            <a:r>
              <a:rPr lang="en-GB" sz="600" dirty="0"/>
              <a:t> 3, pp. 131-143, jun. 2016, </a:t>
            </a:r>
            <a:r>
              <a:rPr lang="en-GB" sz="600" dirty="0" err="1"/>
              <a:t>doi</a:t>
            </a:r>
            <a:r>
              <a:rPr lang="en-GB" sz="600" dirty="0"/>
              <a:t>: 10.1016/j.irbm.2015.12.004.</a:t>
            </a:r>
            <a:endParaRPr lang="en-US" sz="600" dirty="0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B882BD10-8CC2-4CBD-BB05-6381406FFD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2363" y="2267105"/>
            <a:ext cx="3688838" cy="3543170"/>
          </a:xfrm>
          <a:prstGeom prst="rect">
            <a:avLst/>
          </a:prstGeom>
        </p:spPr>
      </p:pic>
      <p:sp>
        <p:nvSpPr>
          <p:cNvPr id="12" name="TextBox 8">
            <a:extLst>
              <a:ext uri="{FF2B5EF4-FFF2-40B4-BE49-F238E27FC236}">
                <a16:creationId xmlns:a16="http://schemas.microsoft.com/office/drawing/2014/main" id="{9338DECB-1862-4662-985D-19A4BA6CA673}"/>
              </a:ext>
            </a:extLst>
          </p:cNvPr>
          <p:cNvSpPr txBox="1"/>
          <p:nvPr/>
        </p:nvSpPr>
        <p:spPr>
          <a:xfrm>
            <a:off x="8484354" y="5599955"/>
            <a:ext cx="32455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900" dirty="0"/>
              <a:t>[</a:t>
            </a:r>
            <a:r>
              <a:rPr lang="es-ES" sz="900" dirty="0"/>
              <a:t>3</a:t>
            </a:r>
            <a:r>
              <a:rPr lang="en-ES" sz="900" dirty="0"/>
              <a:t>]</a:t>
            </a:r>
          </a:p>
        </p:txBody>
      </p:sp>
      <p:sp>
        <p:nvSpPr>
          <p:cNvPr id="15" name="Content Placeholder 17">
            <a:extLst>
              <a:ext uri="{FF2B5EF4-FFF2-40B4-BE49-F238E27FC236}">
                <a16:creationId xmlns:a16="http://schemas.microsoft.com/office/drawing/2014/main" id="{39A960A5-ABB0-4988-A464-4283C8D6C814}"/>
              </a:ext>
            </a:extLst>
          </p:cNvPr>
          <p:cNvSpPr txBox="1">
            <a:spLocks/>
          </p:cNvSpPr>
          <p:nvPr/>
        </p:nvSpPr>
        <p:spPr>
          <a:xfrm>
            <a:off x="419877" y="1367295"/>
            <a:ext cx="4870580" cy="48471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marR="0" indent="-45720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20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2" marR="0" indent="-28574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18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2971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•"/>
              <a:tabLst/>
              <a:defRPr lang="es-ES_tradnl" sz="16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160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–"/>
              <a:tabLst/>
              <a:defRPr lang="es-ES_tradnl" sz="14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349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ppleSymbols" panose="02000000000000000000" pitchFamily="2" charset="-79"/>
              <a:buChar char="⎻"/>
              <a:tabLst/>
              <a:defRPr lang="en-US" sz="12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Adquisición de imágenes</a:t>
            </a:r>
          </a:p>
          <a:p>
            <a:pPr lvl="1"/>
            <a:r>
              <a:rPr lang="es-ES" dirty="0"/>
              <a:t>Resonancia magnética (RM)</a:t>
            </a:r>
          </a:p>
          <a:p>
            <a:pPr lvl="3"/>
            <a:r>
              <a:rPr lang="es-ES" dirty="0"/>
              <a:t>Contraste superior</a:t>
            </a:r>
          </a:p>
          <a:p>
            <a:pPr lvl="3"/>
            <a:r>
              <a:rPr lang="es-ES" dirty="0"/>
              <a:t>Mejor caracterización de tejidos</a:t>
            </a:r>
          </a:p>
          <a:p>
            <a:pPr marL="1371566" lvl="3" indent="0">
              <a:buNone/>
            </a:pPr>
            <a:endParaRPr lang="es-ES" dirty="0"/>
          </a:p>
          <a:p>
            <a:pPr lvl="1"/>
            <a:r>
              <a:rPr lang="es-ES" dirty="0"/>
              <a:t>Tomografía axial computarizada (TAC)</a:t>
            </a:r>
          </a:p>
          <a:p>
            <a:pPr lvl="3"/>
            <a:r>
              <a:rPr lang="es-ES" dirty="0"/>
              <a:t>En casos necesarios</a:t>
            </a:r>
          </a:p>
          <a:p>
            <a:endParaRPr lang="es-ES" dirty="0"/>
          </a:p>
          <a:p>
            <a:r>
              <a:rPr lang="es-ES" dirty="0"/>
              <a:t>Distintos tipos de RM</a:t>
            </a:r>
          </a:p>
        </p:txBody>
      </p:sp>
    </p:spTree>
    <p:extLst>
      <p:ext uri="{BB962C8B-B14F-4D97-AF65-F5344CB8AC3E}">
        <p14:creationId xmlns:p14="http://schemas.microsoft.com/office/powerpoint/2010/main" val="18674714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2611BAF7-E9B8-4769-B943-C86E5CC8A2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7416" y="1261691"/>
            <a:ext cx="3010151" cy="4334617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25.1.2021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2. ESTADO DEL ARTE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2.1. GLIOBLASTOMA MULTIFORME</a:t>
            </a:r>
          </a:p>
        </p:txBody>
      </p:sp>
      <p:sp>
        <p:nvSpPr>
          <p:cNvPr id="12" name="TextBox 8">
            <a:extLst>
              <a:ext uri="{FF2B5EF4-FFF2-40B4-BE49-F238E27FC236}">
                <a16:creationId xmlns:a16="http://schemas.microsoft.com/office/drawing/2014/main" id="{9338DECB-1862-4662-985D-19A4BA6CA673}"/>
              </a:ext>
            </a:extLst>
          </p:cNvPr>
          <p:cNvSpPr txBox="1"/>
          <p:nvPr/>
        </p:nvSpPr>
        <p:spPr>
          <a:xfrm>
            <a:off x="8556995" y="5501365"/>
            <a:ext cx="32455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900" dirty="0"/>
              <a:t>[</a:t>
            </a:r>
            <a:r>
              <a:rPr lang="es-ES" sz="900" dirty="0"/>
              <a:t>4</a:t>
            </a:r>
            <a:r>
              <a:rPr lang="en-ES" sz="900" dirty="0"/>
              <a:t>]</a:t>
            </a:r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448F15AF-1C80-4CC5-8B8D-2DDD1D59D507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[4]</a:t>
            </a:r>
            <a:r>
              <a:rPr lang="en-GB" sz="600" dirty="0"/>
              <a:t> S. Bauer, R. Wiest, L.-P. Nolte, y M. Reyes, «A survey of MRI-based medical image analysis for brain </a:t>
            </a:r>
            <a:r>
              <a:rPr lang="en-GB" sz="600" dirty="0" err="1"/>
              <a:t>tumor</a:t>
            </a:r>
            <a:r>
              <a:rPr lang="en-GB" sz="600" dirty="0"/>
              <a:t> studies», Phys. Med. Biol., vol. 58, </a:t>
            </a:r>
            <a:r>
              <a:rPr lang="en-GB" sz="600" dirty="0" err="1"/>
              <a:t>n.o</a:t>
            </a:r>
            <a:r>
              <a:rPr lang="en-GB" sz="600" dirty="0"/>
              <a:t> 13, pp. R97-R129, jun. 2013, </a:t>
            </a:r>
            <a:r>
              <a:rPr lang="en-GB" sz="600" dirty="0" err="1"/>
              <a:t>doi</a:t>
            </a:r>
            <a:r>
              <a:rPr lang="en-GB" sz="600" dirty="0"/>
              <a:t>: 10.1088/0031-9155/58/13/R97.</a:t>
            </a:r>
            <a:endParaRPr lang="es-ES" sz="600" dirty="0"/>
          </a:p>
          <a:p>
            <a:pPr algn="l"/>
            <a:endParaRPr lang="en-US" sz="600" dirty="0"/>
          </a:p>
        </p:txBody>
      </p:sp>
      <p:sp>
        <p:nvSpPr>
          <p:cNvPr id="15" name="Content Placeholder 17">
            <a:extLst>
              <a:ext uri="{FF2B5EF4-FFF2-40B4-BE49-F238E27FC236}">
                <a16:creationId xmlns:a16="http://schemas.microsoft.com/office/drawing/2014/main" id="{39A960A5-ABB0-4988-A464-4283C8D6C814}"/>
              </a:ext>
            </a:extLst>
          </p:cNvPr>
          <p:cNvSpPr txBox="1">
            <a:spLocks/>
          </p:cNvSpPr>
          <p:nvPr/>
        </p:nvSpPr>
        <p:spPr>
          <a:xfrm>
            <a:off x="419877" y="1367295"/>
            <a:ext cx="4870580" cy="48471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marR="0" indent="-45720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20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2" marR="0" indent="-28574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18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2971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•"/>
              <a:tabLst/>
              <a:defRPr lang="es-ES_tradnl" sz="16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160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–"/>
              <a:tabLst/>
              <a:defRPr lang="es-ES_tradnl" sz="14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349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ppleSymbols" panose="02000000000000000000" pitchFamily="2" charset="-79"/>
              <a:buChar char="⎻"/>
              <a:tabLst/>
              <a:defRPr lang="en-US" sz="12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Proceso de segmentación</a:t>
            </a:r>
          </a:p>
          <a:p>
            <a:endParaRPr lang="es-ES" dirty="0"/>
          </a:p>
          <a:p>
            <a:r>
              <a:rPr lang="es-ES" dirty="0"/>
              <a:t>Métodos de segmentación</a:t>
            </a:r>
          </a:p>
          <a:p>
            <a:pPr lvl="1"/>
            <a:r>
              <a:rPr lang="es-ES" dirty="0"/>
              <a:t>Manual</a:t>
            </a:r>
            <a:endParaRPr lang="en-US" dirty="0"/>
          </a:p>
          <a:p>
            <a:pPr lvl="2"/>
            <a:r>
              <a:rPr lang="es-ES" dirty="0"/>
              <a:t>Mucho tiempo</a:t>
            </a:r>
          </a:p>
          <a:p>
            <a:pPr lvl="2"/>
            <a:r>
              <a:rPr lang="es-ES" dirty="0"/>
              <a:t>Gran variabilidad</a:t>
            </a:r>
          </a:p>
          <a:p>
            <a:pPr lvl="1"/>
            <a:r>
              <a:rPr lang="es-ES" dirty="0"/>
              <a:t>Asistida por ordenador</a:t>
            </a:r>
            <a:endParaRPr lang="en-US" dirty="0"/>
          </a:p>
          <a:p>
            <a:pPr lvl="2"/>
            <a:r>
              <a:rPr lang="es-ES" dirty="0"/>
              <a:t>Tiempo</a:t>
            </a:r>
            <a:r>
              <a:rPr lang="en-US" dirty="0"/>
              <a:t> </a:t>
            </a:r>
            <a:r>
              <a:rPr lang="es-ES" dirty="0"/>
              <a:t>reducido</a:t>
            </a:r>
          </a:p>
          <a:p>
            <a:pPr lvl="2"/>
            <a:r>
              <a:rPr lang="en-US" dirty="0"/>
              <a:t>Buena </a:t>
            </a:r>
            <a:r>
              <a:rPr lang="es-ES" dirty="0"/>
              <a:t>concordancia</a:t>
            </a:r>
          </a:p>
          <a:p>
            <a:pPr lvl="3"/>
            <a:r>
              <a:rPr lang="es-ES" dirty="0"/>
              <a:t>Basada en la intensidad</a:t>
            </a:r>
          </a:p>
          <a:p>
            <a:pPr lvl="3"/>
            <a:r>
              <a:rPr lang="es-ES" dirty="0"/>
              <a:t>Basada en atlas</a:t>
            </a:r>
          </a:p>
          <a:p>
            <a:pPr lvl="3"/>
            <a:r>
              <a:rPr lang="es-ES" dirty="0"/>
              <a:t>Basada en la superficie</a:t>
            </a:r>
          </a:p>
          <a:p>
            <a:pPr lvl="3"/>
            <a:r>
              <a:rPr lang="es-ES" dirty="0"/>
              <a:t>Híbrida</a:t>
            </a:r>
          </a:p>
          <a:p>
            <a:pPr marL="457188" lvl="1" indent="0">
              <a:buNone/>
            </a:pPr>
            <a:endParaRPr lang="es-ES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F4057F6C-2CE1-4768-9ED1-D1868FD3D2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5954" y="4663939"/>
            <a:ext cx="1284625" cy="1331768"/>
          </a:xfrm>
          <a:prstGeom prst="rect">
            <a:avLst/>
          </a:prstGeom>
        </p:spPr>
      </p:pic>
      <p:sp>
        <p:nvSpPr>
          <p:cNvPr id="16" name="TextBox 8">
            <a:extLst>
              <a:ext uri="{FF2B5EF4-FFF2-40B4-BE49-F238E27FC236}">
                <a16:creationId xmlns:a16="http://schemas.microsoft.com/office/drawing/2014/main" id="{0BC7FC06-E3C1-4039-9E9C-69987595365B}"/>
              </a:ext>
            </a:extLst>
          </p:cNvPr>
          <p:cNvSpPr txBox="1"/>
          <p:nvPr/>
        </p:nvSpPr>
        <p:spPr>
          <a:xfrm>
            <a:off x="5471657" y="5821006"/>
            <a:ext cx="32455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900" dirty="0"/>
              <a:t>[</a:t>
            </a:r>
            <a:r>
              <a:rPr lang="es-ES" sz="900" dirty="0"/>
              <a:t>5</a:t>
            </a:r>
            <a:r>
              <a:rPr lang="en-ES" sz="900" dirty="0"/>
              <a:t>]</a:t>
            </a:r>
          </a:p>
        </p:txBody>
      </p:sp>
      <p:sp>
        <p:nvSpPr>
          <p:cNvPr id="17" name="Footer Placeholder 2">
            <a:extLst>
              <a:ext uri="{FF2B5EF4-FFF2-40B4-BE49-F238E27FC236}">
                <a16:creationId xmlns:a16="http://schemas.microsoft.com/office/drawing/2014/main" id="{B98CD3CA-9C6F-4BCC-B214-8C8C721FECEB}"/>
              </a:ext>
            </a:extLst>
          </p:cNvPr>
          <p:cNvSpPr txBox="1">
            <a:spLocks/>
          </p:cNvSpPr>
          <p:nvPr/>
        </p:nvSpPr>
        <p:spPr>
          <a:xfrm>
            <a:off x="457201" y="63246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[5]</a:t>
            </a:r>
            <a:r>
              <a:rPr lang="en-GB" sz="600" dirty="0"/>
              <a:t> E. Lotan, R. Jain, N. </a:t>
            </a:r>
            <a:r>
              <a:rPr lang="en-GB" sz="600" dirty="0" err="1"/>
              <a:t>Razavian</a:t>
            </a:r>
            <a:r>
              <a:rPr lang="en-GB" sz="600" dirty="0"/>
              <a:t>, G. M. </a:t>
            </a:r>
            <a:r>
              <a:rPr lang="en-GB" sz="600" dirty="0" err="1"/>
              <a:t>Fatterpekar</a:t>
            </a:r>
            <a:r>
              <a:rPr lang="en-GB" sz="600" dirty="0"/>
              <a:t>, y </a:t>
            </a:r>
            <a:r>
              <a:rPr lang="en-GB" sz="600" dirty="0" err="1"/>
              <a:t>Y</a:t>
            </a:r>
            <a:r>
              <a:rPr lang="en-GB" sz="600" dirty="0"/>
              <a:t>. W. Lui, «State of the Art: Machine Learning Applications in Glioma Imaging», Am. J. </a:t>
            </a:r>
            <a:r>
              <a:rPr lang="en-GB" sz="600" dirty="0" err="1"/>
              <a:t>Roentgenol</a:t>
            </a:r>
            <a:r>
              <a:rPr lang="en-GB" sz="600" dirty="0"/>
              <a:t>., vol. 212, </a:t>
            </a:r>
            <a:r>
              <a:rPr lang="en-GB" sz="600" dirty="0" err="1"/>
              <a:t>n.o</a:t>
            </a:r>
            <a:r>
              <a:rPr lang="en-GB" sz="600" dirty="0"/>
              <a:t> 1, pp. 26-37, oct. 2018, </a:t>
            </a:r>
            <a:r>
              <a:rPr lang="en-GB" sz="600" dirty="0" err="1"/>
              <a:t>doi</a:t>
            </a:r>
            <a:r>
              <a:rPr lang="en-GB" sz="600" dirty="0"/>
              <a:t>: 10.2214/AJR.18.20218.</a:t>
            </a:r>
            <a:endParaRPr lang="es-ES" sz="600" dirty="0"/>
          </a:p>
          <a:p>
            <a:pPr algn="l"/>
            <a:endParaRPr lang="en-US" sz="600" dirty="0"/>
          </a:p>
        </p:txBody>
      </p:sp>
    </p:spTree>
    <p:extLst>
      <p:ext uri="{BB962C8B-B14F-4D97-AF65-F5344CB8AC3E}">
        <p14:creationId xmlns:p14="http://schemas.microsoft.com/office/powerpoint/2010/main" val="292307621"/>
      </p:ext>
    </p:extLst>
  </p:cSld>
  <p:clrMapOvr>
    <a:masterClrMapping/>
  </p:clrMapOvr>
</p:sld>
</file>

<file path=ppt/theme/theme1.xml><?xml version="1.0" encoding="utf-8"?>
<a:theme xmlns:a="http://schemas.openxmlformats.org/drawingml/2006/main" name="MU Theme">
  <a:themeElements>
    <a:clrScheme name="Goi Eskola Politeknikoa">
      <a:dk1>
        <a:srgbClr val="004851"/>
      </a:dk1>
      <a:lt1>
        <a:srgbClr val="FFFFFF"/>
      </a:lt1>
      <a:dk2>
        <a:srgbClr val="000000"/>
      </a:dk2>
      <a:lt2>
        <a:srgbClr val="FFC72C"/>
      </a:lt2>
      <a:accent1>
        <a:srgbClr val="004851"/>
      </a:accent1>
      <a:accent2>
        <a:srgbClr val="00A3AD"/>
      </a:accent2>
      <a:accent3>
        <a:srgbClr val="B33D26"/>
      </a:accent3>
      <a:accent4>
        <a:srgbClr val="DC6B2F"/>
      </a:accent4>
      <a:accent5>
        <a:srgbClr val="ED8B00"/>
      </a:accent5>
      <a:accent6>
        <a:srgbClr val="F6C580"/>
      </a:accent6>
      <a:hlink>
        <a:srgbClr val="FFC72C"/>
      </a:hlink>
      <a:folHlink>
        <a:srgbClr val="004851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A3AD"/>
        </a:solidFill>
        <a:ln>
          <a:noFill/>
        </a:ln>
        <a:effectLst/>
      </a:spPr>
      <a:bodyPr rtlCol="0" anchor="ctr"/>
      <a:lstStyle>
        <a:defPPr algn="ctr">
          <a:defRPr dirty="0" smtClean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SoloVerde_MGEP" id="{912D819A-F009-0D4F-A6F2-06FA7B853B4A}" vid="{A10D757F-8599-0D45-BE73-313E7C3AB00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Goi Eskola Politeknikoa">
    <a:dk1>
      <a:srgbClr val="004851"/>
    </a:dk1>
    <a:lt1>
      <a:srgbClr val="FFFFFF"/>
    </a:lt1>
    <a:dk2>
      <a:srgbClr val="000000"/>
    </a:dk2>
    <a:lt2>
      <a:srgbClr val="FFC72C"/>
    </a:lt2>
    <a:accent1>
      <a:srgbClr val="004851"/>
    </a:accent1>
    <a:accent2>
      <a:srgbClr val="00A3AD"/>
    </a:accent2>
    <a:accent3>
      <a:srgbClr val="B33D26"/>
    </a:accent3>
    <a:accent4>
      <a:srgbClr val="DC6B2F"/>
    </a:accent4>
    <a:accent5>
      <a:srgbClr val="ED8B00"/>
    </a:accent5>
    <a:accent6>
      <a:srgbClr val="F6C580"/>
    </a:accent6>
    <a:hlink>
      <a:srgbClr val="FFC72C"/>
    </a:hlink>
    <a:folHlink>
      <a:srgbClr val="004851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1123</TotalTime>
  <Words>1649</Words>
  <Application>Microsoft Macintosh PowerPoint</Application>
  <PresentationFormat>On-screen Show (4:3)</PresentationFormat>
  <Paragraphs>331</Paragraphs>
  <Slides>24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AppleSymbols</vt:lpstr>
      <vt:lpstr>Arial</vt:lpstr>
      <vt:lpstr>Arial Black</vt:lpstr>
      <vt:lpstr>Arial Nova Light</vt:lpstr>
      <vt:lpstr>Calibri</vt:lpstr>
      <vt:lpstr>MU Theme</vt:lpstr>
      <vt:lpstr>DETECCIÓN AUTOMATIZADA DEL GLIOBLASTOMA MULTIFORME</vt:lpstr>
      <vt:lpstr>ÍNDICE</vt:lpstr>
      <vt:lpstr>1. INTRODUCCIÓN</vt:lpstr>
      <vt:lpstr>1. INTRODUCCIÓN</vt:lpstr>
      <vt:lpstr>1. INTRODUCCIÓN</vt:lpstr>
      <vt:lpstr>1. INTRODUCCIÓN</vt:lpstr>
      <vt:lpstr>2. ESTADO DEL ARTE</vt:lpstr>
      <vt:lpstr>2. ESTADO DEL ARTE</vt:lpstr>
      <vt:lpstr>2. ESTADO DEL ARTE</vt:lpstr>
      <vt:lpstr>2. ESTADO DEL ARTE</vt:lpstr>
      <vt:lpstr>2. ESTADO DEL ARTE</vt:lpstr>
      <vt:lpstr>3. DISEÑO DE LA SOLUCIÓN</vt:lpstr>
      <vt:lpstr>3. DISEÑO DE LA SOLUCIÓN</vt:lpstr>
      <vt:lpstr>3. DISEÑO DE LA SOLUCIÓN</vt:lpstr>
      <vt:lpstr>3. DISEÑO DE LA SOLUCIÓN</vt:lpstr>
      <vt:lpstr>4. DESARROLLO</vt:lpstr>
      <vt:lpstr>4. DESARROLLO</vt:lpstr>
      <vt:lpstr>4. DESARROLLO</vt:lpstr>
      <vt:lpstr>4. DESARROLLO</vt:lpstr>
      <vt:lpstr>4. DESARROLLO</vt:lpstr>
      <vt:lpstr>5. EVALUACIÓN</vt:lpstr>
      <vt:lpstr>6. CONCLUSIONES</vt:lpstr>
      <vt:lpstr>7. LÍNEAS FUTURAS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Research and knowledge transfer</dc:title>
  <dc:creator>Uribeetxeberria, Roberto</dc:creator>
  <cp:lastModifiedBy>Ainhoa Arruabarrena Ortiz</cp:lastModifiedBy>
  <cp:revision>230</cp:revision>
  <cp:lastPrinted>2018-07-13T13:37:53Z</cp:lastPrinted>
  <dcterms:created xsi:type="dcterms:W3CDTF">2017-11-28T21:27:45Z</dcterms:created>
  <dcterms:modified xsi:type="dcterms:W3CDTF">2021-01-25T10:38:16Z</dcterms:modified>
</cp:coreProperties>
</file>

<file path=docProps/thumbnail.jpeg>
</file>